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Cambria" panose="02040503050406030204" pitchFamily="18" charset="0"/>
      <p:regular r:id="rId14"/>
      <p:bold r:id="rId15"/>
      <p:italic r:id="rId16"/>
      <p:boldItalic r:id="rId17"/>
    </p:embeddedFont>
    <p:embeddedFont>
      <p:font typeface="Calibri" panose="020F0502020204030204" pitchFamily="34" charset="0"/>
      <p:regular r:id="rId18"/>
      <p:bold r:id="rId19"/>
      <p:italic r:id="rId20"/>
      <p:boldItalic r:id="rId21"/>
    </p:embeddedFont>
    <p:embeddedFont>
      <p:font typeface="Merriweather"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4E9E696-4631-4DB4-8C78-F1FF85638282}">
  <a:tblStyle styleId="{E4E9E696-4631-4DB4-8C78-F1FF8563828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6" d="100"/>
          <a:sy n="86" d="100"/>
        </p:scale>
        <p:origin x="852"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39.7093" units="1/cm"/>
          <inkml:channelProperty channel="Y" name="resolution" value="39.79275" units="1/cm"/>
          <inkml:channelProperty channel="T" name="resolution" value="1" units="1/dev"/>
        </inkml:channelProperties>
      </inkml:inkSource>
      <inkml:timestamp xml:id="ts0" timeString="2022-04-19T22:16:53.813"/>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B050"/>
    </inkml:brush>
  </inkml:definitions>
  <inkml:trace contextRef="#ctx0" brushRef="#br0">17804 3963 0,'0'18'47,"-19"1"-31,19-1-1,-19 1-15,1-19 16,18 19 0,-19-1-16,19 1 15,-18-1 1,18 1-1,-38 18 1,20-37 0,18 19-1,-19-1 17,1 1-17,-1 0 1,0-19-1,1 0-15,18 18 16</inkml:trace>
  <inkml:trace contextRef="#ctx0" brushRef="#br0" timeOffset="917.1462">17543 4000 0,'0'18'78,"19"-18"-46,-19 19-32,18-19 15,-18 19 1,19-1 0,0 1-1,-1 18 1,-18-18 15,19-1-31,-1 1 16,1-19-1,-19 18-15,0 1 16,19-19 0,-19 19-1,18-19 16,-18 18-15,19-18 15,-1 19-15,-18-1 0,0 1 30,19-19-30,-19 19 47</inkml:trace>
  <inkml:trace contextRef="#ctx0" brushRef="#br0" timeOffset="2042.7615">20241 3963 0,'18'0'15,"1"0"16,-19 18-15,18-18 0,-18 37-1,38-37 1,-38 19 0,18 0-1,1 18 16,-1-37-31,1 18 16,-19 1 0,19 18 15,-1-37-15,1 19-1,-1 18 1,1-18-1,-19-1 32</inkml:trace>
  <inkml:trace contextRef="#ctx0" brushRef="#br0" timeOffset="2945.2683">20594 3907 0,'-19'18'16,"1"1"0,18 0-16,-19-19 15,19 18 1,-18 1 0,18-1-1,-19-18-15,19 19 16,-19-19-16,19 19 15,-18-19 1,18 37 0,-19-37 15,1 18-15,-1 1-1,0-19 1,19 19-16,-18-1 15,-1-18 1,1 19 0,-1-1-1,-18-18-15,37 19 16,-19 0 0,1-19-1,-1 0 1,0 0-1</inkml:trace>
  <inkml:trace contextRef="#ctx0" brushRef="#br0" timeOffset="4446.7269">21561 6809 0,'0'18'31,"-18"-18"-15,18 19-1,-19-19-15,1 19 16,18-1 15,-19-18-15,19 19 0,-19-19-1,19 19 1,0-1-1,-18 1 1,-1-19 0,19 18-16,0 1 15,-18 0 1,18-1 15,-19-18-15,19 19-16,-19-1 31,19 1-15</inkml:trace>
  <inkml:trace contextRef="#ctx0" brushRef="#br0" timeOffset="5295.3149">21375 6772 0,'19'0'31,"0"0"0,-1 18-15,1-18-1,-1 37 1,1-18 0,0 0-1,-1-1 1,-18 1 0,19-19-1,-1 19 1,-18-1-1,38-18 1,-38 37 0,18-18 15,1 0 0,-1-19-31,1 18 16,-19 1-1,19-19 17,-19 18-17,0 1 32</inkml:trace>
  <inkml:trace contextRef="#ctx0" brushRef="#br0" timeOffset="7212.6742">19757 8781 0,'0'18'218,"-19"1"-218,1 0 16,18-1 0,-19-18-1,1 19 16,18-1-31,-19-18 16,19 19-16,-19-19 16,1 19-1,-1-19 1,1 37-16,-1-37 31,19 18-31,-19-18 16,-18 19-1,18 0-15,1-1 16,-1-18 0,19 19-1,-18-19 1,18 37-16,-19-37 31</inkml:trace>
  <inkml:trace contextRef="#ctx0" brushRef="#br0" timeOffset="8035.9418">19608 8669 0,'0'19'31,"0"-1"-15,0 20-1,0-20 1,0 19 0,0 1-16,0-20 15,0 19 1,0-18-16,0 0 16,0-1-1,0 1 1,0-1 15,0 20-31,0-20 31,0 1-15,0 0 15,19-19-15,-19 18-16,0 19 31,0-18-15,0 0-1</inkml:trace>
  <inkml:trace contextRef="#ctx0" brushRef="#br0" timeOffset="9670.3325">17804 8465 0,'0'18'63,"-19"-18"-63,0 19 15,19-1 1,-18-18-1,18 19 1,-19 0-16,1-1 16,-1 1-1,0-1 1,19 1 15,-18 0-15,-19-1-16,37 1 15,-19-19 1,19 18 0,0 1 15,0 0-15,-19-19-1,19 18 1,-18-18-1</inkml:trace>
  <inkml:trace contextRef="#ctx0" brushRef="#br0" timeOffset="10534.1264">17562 8483 0,'18'19'78,"-18"-1"-62,19-18-1,-19 19-15,0 0 32,19-19-17,-1 0-15,-18 18 16,0 1 0,19-1-1,-1 1 1,1 0 15,-19-1-15,19 1-16,-1-19 15,-18 18 1,19-18 15,-19 19-15,0 0 15,0-1-31,0 1 47</inkml:trace>
  <inkml:trace contextRef="#ctx0" brushRef="#br0" timeOffset="12041.6603">15032 9711 0,'-19'0'31,"0"0"0,1 0-31,-1 0 16,1 0 0,-1 0-1,0 0 1,1 0-1,-1 0 1,1 0-16,-1 19 31,0-19-15,1 0 15,-1 0-31</inkml:trace>
  <inkml:trace contextRef="#ctx0" brushRef="#br0" timeOffset="13136.8846">14864 9562 0,'0'19'110,"0"-1"-95,0 1 1,0 0-1,19-19 1,-19 18 0,0 1-1,18-1 1,1 1 0,-19 0-1,0-1 1,0 1-1,0-1 1,0 1 15,0 0 16,0-1 0</inkml:trace>
  <inkml:trace contextRef="#ctx0" brushRef="#br0" timeOffset="15578.088">14529 6753 0,'0'19'15,"0"-1"1,0 1-1,0-1 1,0 1 15,0 0 1,0-1-17,-18-18 1,18 19-1,-19-19 1,1 19 0,-1-19-1,0 18 1,19 1 0,-18-19-1,-1 18 1,1-18-1,18 19 17,-38-19-17,20 0 1,-1 0 0,0 19 30,1-19-30,18 18 0</inkml:trace>
  <inkml:trace contextRef="#ctx0" brushRef="#br0" timeOffset="16348.0482">14287 6753 0,'0'19'31,"0"-1"-15,0 1-1,0-1 17,19 1-17,-19 0 1,19-1-16,-19 1 15,18 0-15,1-1 16,-19 1 0,19 18-1,-1-18 17,1-19-32,-19 18 15,18-18-15,-18 19 16,19-1-1,0 1 1,-19 0 0,0-1-1</inkml:trace>
  <inkml:trace contextRef="#ctx0" brushRef="#br0" timeOffset="18597.768">16911 5860 0</inkml:trace>
  <inkml:trace contextRef="#ctx0" brushRef="#br0" timeOffset="21903.1336">14529 3404 0,'0'38'46,"0"-20"-30,-18 1-16,18-1 16,-19 1-16,1 18 15,18-18 1,0 18 0,-19-18-16,0-1 15,19 1 1,-18-1-16,18 1 31,-19-19-15,19 37-1,0-18 1,0 0 0,0-1-1,0 1 1,0-1-1,0 1 1,-18-19 15,18 37-15,0-18 0,0-1-1,-19-18 1,19 38-1,0-20 17,0 1-1,0-1-15,-19 1-1,19 0 1,0-1 31</inkml:trace>
  <inkml:trace contextRef="#ctx0" brushRef="#br0" timeOffset="22857.358">14287 3795 0,'19'0'109,"0"0"-93,-1 0-16,1 0 15,0 0-15,-1 0 16,1 0 0,-1 0-16,1 0 15,18 0 1,0 0-1,1 0 1,-20 0 0,19 0-1,-18 0 1,0 0-16,-1 0 31,1 0-15,-1 0-1,1 0 1,0 0 0,-1 0-1,1 0 17,-1 0-17,1 0 16</inkml:trace>
  <inkml:trace contextRef="#ctx0" brushRef="#br0" timeOffset="28012.0737">17692 4130 0,'19'0'47,"-1"0"-31,1 0-1,-1 0 16,20 0-15,-20 0 15,1 0-31,-1 0 16,38 0 15,-19 0-31,56 0 16,-55 0-16,-1 0 15,56 0 1,0 0-16,56 0 16,-75 0 15,1 0-15,-1 0-1,-37 0-15,19 0 16,-19 0-16,0 0 0,56 0 31,-55 0-31,17 0 16,-36 0-16,37 0 0,-19 0 15,0 0 1,38 0 0,-1 0 15,-18 0-16,0 0 1,-1 0 0,-17 0-1,-1 0-15,0 0 16,-18 0-16,-1 0 0,38-19 16,-19 19 15,-18 0-31,18 0 15,0 0-15,-18 0 16,18 0 0,-18 0-1,18 0 1,0 0 0,-18 0-16,-1 0 0,20 0 31,-1 0-16,-19 0 1,1 0-16,18 0 16,-18 0 15,-1 0-15,1 0-1,0 0 1,-1 0 15,1 0-15,-1 0 31,1 0-32,0 0 48,-1 0-32,1 0 16,-1 0 0,-18-18 31,0-1-63,0 1 1</inkml:trace>
  <inkml:trace contextRef="#ctx0" brushRef="#br0" timeOffset="37933.9077">20389 4056 0,'0'18'157,"0"1"-142,0-1 1,0 1 0,0 0 15,0-1-16,19-18 1,-19 19 0,19-1-1,-1 20 1,19 36 0,1-37-1,-1 19 16,-19 0-15,1-38-16,18 38 0,-37-37 16,19-19-16,0 56 15,-1-38 1,1 19 0,-19-18-16,18 18 0,1-18 15,-19 37-15,19-38 16,18 38-1,-19 0 1,1 0 0,0 0-16,-1-19 15,-18 0-15,19 19 32,-1-19-17,1 37-15,0-18 16,-1 0-1,1 0 1,-19-38 0,0 1-1,0 37-15,18-19 16,-18-18-16,0-1 16,0 38-1,0-19 1,0 19 15,19-19-15,0 1-1,-19-20-15,18 19 16,1-18 0,-19 18-16,18-18 15,-18 18 1,19 0-1,0 0 1,-19 1-16,0-20 0,37 19 16,-37 19-1,18-37 1,1 37-16,-19-38 16,37 1-16,-37 18 31,19 0-16,-1-18-15,1-1 32,-19 1-32,19 0 15,-19-1 1,18-18 0,1 37-1,-19-18-15,18-19 0,-18 37 16,19 0-1,0 1 1,-1-20 0,1 19 15,-19-18-31,37 18 31,-37-18-15,0 18-16,0-18 15,19-1 1,-19 1 0,0 0-1,0-1 17,0 1-17,0-1 1,-19 113 265,0-113-203,1 1-78,-1-1 16,-18 20-1,-19 36-15,19-55 16,18-1-16,-36 19 16,-20 19-1,19 0 1,38-37-16,-38 36 16,37-36-1,-18 0-15,-37 18 16,-19 56 15,18-37-31,1-1 16,-1 1-1,57-19 1,-57 19-16,20-18 16,17-1-16,-92 56 15,74-19 16,-18-18-15,37-37-16,0 18 16,37-19-1,-19 1-15,-18 0 16,18 18 0,1-19-1,-20 20-15,1-20 16,19-18-1,18 19-15,0-1 16,-19-18-16,0 38 16,1-20-1,-1 19-15,1-18 32,-1 18-17,0 0 1,1 1-1,18-20 1,-19 19 0,19-18-1,-37 18-15,37-18 0,0-1 16,0 1 0,-19 0-1,19-1-15,0 1 16,0-1-1,0 1 1,0 0 15,-18-19 422,-1 0-453,-74 0 32,19 0-17,-1-19 1,-36 0 0,73 19-16,-36-18 15,18-1 1,19 1-16,-37-1 15,18 0 1,-37 1 0,37-1-1,-18 19 1,18 0 0,0-18-1,19 18-15,18 0 16,-18-19-16,18 0 15,1 19 1,-1 0 0,19-18-16,-19 18 15,-18 0 17,37-19-32,-18 19 15,-20-18 1,-17 18-1,17-19 1,20 19 0,-19 0-1,18 0-15,-18 0 16,18 0-16,1 0 16,-20-19-1,20 19 1,-1 0-16,1-18 15,-1 18 17,0 0-17,1 0 1,-1 0 0,1-19-1,-1 19 1,0 0-1,1 0 1,-1 0 0,1 0 15,-1 0-31,0 0 31,1 0 0,-1 0-15,1 0 0,-1 0-1,0 0 17,1 0-17,-1 0 16,1 0-15,-1 0 406,-18 0-406,0 37-16,-94 19 15,38 0 1,37-19-16,-37 0 15,56-18-15,-19 0 16,-55 36 0,55-17-1,-18-20 1,36 1-16,-36 0 16,18-1-16,19-18 15,-56 37 1,0-37-1,37 19-15,-18 18 32,36-37-32,1 19 15,-37-1 1,18 1 0,19 0-16,-38-1 15,38-18-15,-19 19 16,-18 18-1,18-37 1,0 19-16,19-1 16,0-18-16,18 0 15,-18 0 1,-19 19 0,38-1-16,-19-18 31,18 19-31,0 0 15,-18-19 1,0 18 0,0 1-1,18-19 1,-18 37 0,0-37-1,37 19-15,-38-19 16,20 18-1,-1-18 1,1 0-16,18 19 16,-19-19-1,0 18 1,-18 1 0,19 0-1,-38-1 1,37-18-1,1 0 17,-1 0-17,0 19 1,1-19 0,-1 0-1,1 0 1,-1 0-16,0 0 15,1 0 17,18-19 483,0-18-499,0-19-16,-19 0 16,1 19-16,18-74 31,-19 55-31,19 0 15,-37-56 1,37 38 0,0-19-1,-19 56-15,19-75 16,0 56-16,0 19 16,0-37-1,-18 18 1,18 37-16,0-37 15,0 1-15,0-1 16,0 0 0,0-37-1,-38-56 17,38 75-17,0-1 1,-18 1-1,18-19 1,0 56 0,0-1-16,-19 1 31,19 19-15,0-20-16,-37 1 15,37 19-15,-19-20 16,19 1-1,0 0 1,-18 0 0,18 18-1,0 1 1,0-20-16,-19 20 16,19-19 15,0 18-16,-18 19 1,-1-19 0,19-18-1,0 19 1,0-1 0,0 0-16,0 1 15,0-1 1,0 1-1,0-1 1,0 0-16,0 1 16,0-1-1,0 1 1,0-1 15,0 0-15,0-18-1,0 19 1,-19 18 140,19-19 1079,0 0-1220,0 1 1,0-1 0,0-18-1,0 0 1,0-38-1,0 1 17,0 18-32,-18-18 0,18 36 15,0 1-15,0-37 16,0 37 0,0-112-1,0 56 1,0-75 15,0 38-15,0 56-16,0-57 15,0 57 1,0 0-16,0-38 16,0 0-1,0 75 1,0-37-16,0 55 15,0-37-15,18-55 16,1-1 0,-19 38-1,37 18 1,-37 0 15,0 37-15,0-36-1,0 17 1,0 1 0,0 0-1,0-56 1,0 56 0,0 0-1,0-19 1,-18 19-1,18 18 1,0-18-16,0 0 16,0-1-16,0 20 15,0-19 1,0 18-16,0-18 16,0 18-1,0-18 1,0 18 15,0 1-15,0-1 15,0 1-15,0-1 62,18 19 203,-18 19-265,19-1-1,-1-18-15,38 19 16,-19 18 15,75-18-15,-38-1-1,-36 1-15,55-1 16,-38-18 0,1 0-16,56 0 15,-19 0 1,37 19-1,-18 0 1,-19-19 0,18 0-1,131 0 1,-74 0 15,-1 0-15,-37 0-1,19 0 1,-56 0 0,-18 18-1,18 1 1,-38-1-16,57 38 16,-56-56-16,-19 37 15,75-37 1,-57 19-1,20 18 1,-57-37-16,20 0 31,-38 19-31,37-19 16,-19 0 0,20 0-1,-20 0 1,1 0-1,0 0 1,-1 0 0,1 0-1,-1 0 1,1 0 15,0 0-15</inkml:trace>
  <inkml:trace contextRef="#ctx0" brushRef="#br1" timeOffset="49189.9971">19403 6865 0,'0'18'93,"-18"-18"-93,-1 0 16,19 19 0,0 0-1,-18-19 1,-1 0-16,19 18 15,-37-18 1,18 19 0,1-19 15,18 18-15,-19-18-1,0 0 1,1 0-1,-1 0 17,1 0-1,-1 0-15</inkml:trace>
  <inkml:trace contextRef="#ctx0" brushRef="#br1" timeOffset="50407.2855">19236 6883 0,'19'0'63,"-1"0"-32,1 0-15,-1 0-1,-18 19-15,0 0 16,19-19-16,-19 18 15,19-18-15,-19 19 16,18-19 15,1 18-15,-19 1 0,0 0 15,18-19-31,1 18 31,0 1-15,-19-1-1,18 1 1,-18 0 15,-18-19 47</inkml:trace>
  <inkml:trace contextRef="#ctx0" brushRef="#br1" timeOffset="52763.9968">19738 5004 0,'0'-18'140,"-18"18"-140,-1-19 32,1 19-17,18-18-15,-19 18 16,0 0-1,1 0 1,-19 0 0,18 0-1,-18 0 1,18 0 0,0 0 15</inkml:trace>
  <inkml:trace contextRef="#ctx0" brushRef="#br1" timeOffset="53565.7569">19571 4707 0,'0'18'0,"0"1"16,0-1-16,0 20 16,0-20-1,0 1 1,0 18-1,0-18 1,0-1 0,0 20-1,0-20 1,0 1 0,0-1-1,0 1 16,0 0 1,0-1-17,0 1 1,0-1 15</inkml:trace>
  <inkml:trace contextRef="#ctx0" brushRef="#br1" timeOffset="55621.7158">17785 5786 0,'-19'0'93,"1"0"-77,-1 0 15,1 0-15,-1 0-1,0 0 17,1 0-17,-1 0 1,1 0 0,-1 0 15,0 0-16,1 0 1,-1 0 0,1 0 46,-1 0-31,0 0 16,19 18-31</inkml:trace>
  <inkml:trace contextRef="#ctx0" brushRef="#br1" timeOffset="56986.5475">17562 5674 0,'0'19'94,"0"-1"-63,0 1-15,0-1 0,0 1-1,0 0 1,0-1 0,0 1-1,0 0 1,0-1-1,0 1 1,0-1 0,0 1 15,0 0-15,0-1 15,0 1-16,0-1 95</inkml:trace>
  <inkml:trace contextRef="#ctx0" brushRef="#br1" timeOffset="59127.5301">20799 9916 0,'0'18'63,"0"1"-32,0-1 16,0 1-47,0 0 31,-19-19-15,19 18-1,0 1-15,0 0 16,-18-1 0,18 19-1,0-18 1,0 0 0,0-1 15,-19 1-16,19-1 1,0 1 15,-19-19 1</inkml:trace>
  <inkml:trace contextRef="#ctx0" brushRef="#br1" timeOffset="60191.551">20706 10065 0,'18'0'47,"1"0"-15,0 0-1,-1 0-16,1 0 1,-1 0-16,1 0 16,0 0-1,18 18 1,-19-18 0,20 19 15,-1-19-16,-19 0-15,1 0 16,0 0 15,18 0-15,-19 0 0,1 18-1,0-18 1,-1 0-1</inkml:trace>
  <inkml:trace contextRef="#ctx0" brushRef="#br1" timeOffset="61995.0536">17841 10176 0,'0'19'16,"-19"-1"31,1-18-16,18 19-15,0 0-16,-19-19 15,0 18-15,-18 1 16,19-1-1,-1-18 1,0 19 0,1 0-1,-19-1 1,18 1 0,0-19-16,19 18 15,-18-18-15,-1 19 16,1-19 15,18 19-15,-19-19-1,0 0 1,1 0 0,-1 0-1</inkml:trace>
  <inkml:trace contextRef="#ctx0" brushRef="#br1" timeOffset="62796.046">17543 10213 0,'19'0'47,"-1"0"0,-18 19-32,19 0 1,0-1 0,-1-18-1,-18 19 1,19-19-16,-19 18 31,18 1-31,1 0 16,0-1 15,-19 1-31,18-19 16,1 18-1,-1-18 1,1 0 0,-19 19-1,19-19-15,-19 19 47</inkml:trace>
  <inkml:trace contextRef="#ctx0" brushRef="#br1" timeOffset="64428.3944">16706 8000 0,'0'18'16,"0"1"-16,0-1 78,-19-18-47,1 19-15,-1 0-1,1-1 1,-1-18 0,0 0-16,-36 37 15,36-37-15,-18 0 16,18 19-1,-18 0 1,-19-1 0,37-18-1,1 0 1,-1 0 0,1 0-1,-1 0 1</inkml:trace>
  <inkml:trace contextRef="#ctx0" brushRef="#br1" timeOffset="65683.8062">16501 8000 0,'0'18'94,"0"1"-79,0-1 1,0 1 0,0 0-1,0-1 1,0 1 15,0-1-31,0 20 16,0-20 15,0 1-15,0-1-1,0 1 1,0 0 0,0-1 15,0 1 0,0-1 16</inkml:trace>
  <inkml:trace contextRef="#ctx0" brushRef="#br1" timeOffset="67217.2171">15087 6790 0,'0'19'16,"0"-1"15,0 1 1,0 0-32,0-1 31,-18-18-16,-1 19 1,19 0-16,-18-1 16,-1 1-1,0-1 17,1-18-17,-1 19 1,19 0-16,-18-1 15,-20-18 1,20 19 15,18-1-15,-19-18 0,1 19-1</inkml:trace>
  <inkml:trace contextRef="#ctx0" brushRef="#br1" timeOffset="68088.5363">14846 6772 0,'0'18'109,"0"1"-93,0-1-1,18 1 1,-18 18 0,19-18-16,-1 0 15,-18-1 1,0 1-16,19-1 16,-19 20-1,0-20 16,19 19-31,-1-18 16,-18 0 15,19-19-31,-19 18 32,18 1-17,-18-1 63</inkml:trace>
  <inkml:trace contextRef="#ctx0" brushRef="#br1" timeOffset="70337.9823">15385 4409 0,'-18'0'78,"-1"0"-47,0 37-31,19-18 16,-18-1-1,-1 20 1,0-20-1,19 1 1,-18 18 0,18-18-1,0 18 17,0-19-1,0 1 0,0 0 0,0-1 1</inkml:trace>
  <inkml:trace contextRef="#ctx0" brushRef="#br1" timeOffset="71119.9015">15162 4539 0,'18'0'156,"1"0"-140,0 0-16,-1 0 15,19 0 1,-18 0 0,0 0-1,-1 0 1,1 0 0,0 19-1,18-1 16,-37 1-15,18-19 0,1 0-1,0 0 1,-1 0 0,1 0 15</inkml:trace>
  <inkml:trace contextRef="#ctx0" brushRef="#br1" timeOffset="82532.2632">17580 5823 0,'0'-19'93,"19"19"-77,0 0 0,-1 0-1,38-18 1,0-1-1,0 19 1,18-19 0,-37 19-16,56-37 15,-37 37 1,-19-18 0,56-20-1,0-17 1,37-1-1,-37 19 1,-37 18 0,19-18-1,-19 0 1,-38 37-16,75-56 16,-74 56-16,-1 0 15,38-37 1,-37 37-16,37-38 15,-38 38 1,1 0 0,18-18-1,0-1 1,0 1 0,-18 18-16,18-38 15,0 38-15,-18-18 16,18 18-1,0-19 1,-37 1-16,38-1 16,-20 0-1,1 19-15,-1-18 16,1-1 0,0 19-16,-1-18 15,1 18-15,-1 0 16,20-38-1,-20 38 1,1 0 0,0-18-1,-1 18 17,1 0-17,-1 0 16,-18 18 204,0 20-235,-18-1 15,-1 19 1,19 18 0,0 0-1,0-36-15,-37 36 16,37-55-16,0 18 16,-19 0-1,19 19 1,0 18-1,0-18 1,0 18 0,0-18-1,0 37 17,0-37-17,-37 19 1,37-38-1,-19 0-15,19 0 16,0 0-16,0-18 16,0 18-1,-18 0 1,18-18 0,-37 18-1,37-18 1,0-1-1,0 1 17,0 0-17,0 18 1,-19-19 0,19 1-1,-19-19 1,19 19-1,-18-1 1,-1 1 0,19-1-1,0 1 1,0 18 0,-18-18 15,18-1-31,0 1 15,0 0-15,-19-1 16,19 19 0,-19-18-1,1 0-15,18-1 16,0 1 0,0-1 15,0 1-16,0 0 1,0-1 0,0 1 15,-19-19 94,19-56-125,0 75 516,19-1-516,-1 20 15,1-1 1,0 19-16,36 74 15,-17-74-15,-20 37 0,57 55 32,-1-36-17,-18-19-15,0 56 16,-19-75-16,0-18 16,-18 37-1,18-18 16,-18-20-31,18 20 16,-37-57-16,0 20 16,18 36-1,1-18 1,18 18-16,0 19 16,-18-74-16,0 37 0,-1 37 31,19-19-16,-37-37-15,19 38 16,0-38-16,-19 0 16,18 19-1,1 0-15,-1-38 16,-18 38 0,19-56-16,-19 56 15,19 0 1,-1 18-1,1-37-15,-19 38 16,18-57 0,-18 1-16,19 37 15,0 0 17,-1-38-32,-18 19 15,19-37-15,-19 38 16,18-20-1,1 19-15,0-18 32,-19 18-17,37-18 1,-37-1 0,18 20-1,1-38 1,0 18-1,-1 1 17,1 18-17,-19-18 1,18-19 0,1 18-16,0 1 31,-1 0-16,1-1 1,-19 1 0,37-19-1,-37 18 1,0 1 0,19-19 15,-1 19 16,1-19 15,0 0-15,-1 0 0,-18-19 94,0 0-141,0 1 31,-18 18 109,18-19-140,-19 19 16,0 0 0,19-18-16,-55-1 0,36 19 15,0 0-15,-55 0 16,-56 0 15,-56 0-15,55 19-1,20-1-15,18-18 16,56 0 0,-38 0-1,38 0-15,-19 0 16,-37 0 0,-37 19-1,74-19-15,-74 18 16,74 1-1,0-19-15,-55 19 16,-57 18 0,112-37-1,-55 37 1,55-37-16,19 19 16,-56-19-16,0 37 15,37-19 1,-19-18-1,38 0-15,19 0 0,-75 0 32,55 0-17,-55 0 1,38 0 0,-1 0-1,19 0 1,-1 0 15,20 0-15,-1 0-16,1 0 15,-1 0 1,0 0 0,1 0 15,-1 0-16,1 0 1,-1 0 0,0 0-1,-18 0 595,19-18-595,-20-57 1,-36-18 0,18-37-1,0 18 1,0 19-1,38 38-15,-38-38 16,56 74 0,-37-37-16,0-37 15,-1 19 1,20 37-16,-1-38 16,-18 57-16,18-20 15,-18-17 1,19-20-1,-20 38-15,20-19 16,-19 19-16,37 0 16,-19-1-16,-18-36 31,0 18-15,37 0-1,-19 38-15,0-1 16,1-18-1,18 18 1,-19 1-16,19-1 16,-18-37-1,-1 19 1,19 0 0,0 18-1,0 1-15,0-1 31,0 1-15,0-1 0,-19 0 15,1 19 16,18-18-16,0-1-15,-19 19-1,19-18 1,-18 18 46,18-19-46,-19 19 0,0 0 62,19-19-78,-18 1 15,-1-1 17,19 1-1,-18 18 0,-1 0-15,0-19-1,19 0 1,0 1 15,0-1-15,-18 1 78,-19-20 296,18 20-374,0-19-16,-18-1 16,-19-18 15,38 19-31,-1 19 15,0-20-15,-18 20 0,19-1 16,-20 1-16,20-20 16,-38-17-1,0 17 1,38 1-16,-57 0 16,38 18-16,18-18 15,-36-19 1,-1 19-1,37 19-15,-18-20 16,18 38-16,1-18 16,-19-19 15,-1-1-15,-36-36-1,37 18 1,0 19-1,18 18 1,-18 1 0,18-1-1,-18-18 1,0 0 0,18 18-16,-18-18 15,18 37-15,1-19 16,-1 19 15,0-18-15,-36-1-1,17 19 1,20-37 0,-1 37-1,-37 0 1,38 0-1,-1 0 1,1 0 0,-1 0 15,19-37 547,0-1-578,0-36 16,37-149-1,0 111 17,-37 19-17,19 56-15,0-37 16,-19 55-16,0-18 15,0 0 1,0-19 0,18 19-16,1-1 15,-19 1-15,18 19 16,1-57 0,0 1-1,-1-38 1,1 0-1,-1 19 17,1 38-17,0 17-15,-19 1 16,18 19-16,-18-1 16,19-55-1,-1 36 1,-18-17-1,0 36 1,0 0 0,0 1-1,0-38 1,0 37 0,0 1-1,0-1 1,0 1-1,0-1 1,0-18 0,0 18-1,0 0 17,0 1-17,0-1 1,0 1-1,0-1 1,0 0-16,0 1 16,0-1-16,0 1 15,0-1 1,0 0 0,0 1-1,0-1 1,0 1 15,0-1-15,0 38 124,19-1-124,-19 1 0,0 18-16,19-18 15,-1-1-15,38 38 16,-37-19-16,-1-18 15,75 55 17,0 1-32,38 18 15,-76-37 1,38-19 0,-37 0 15,0 0-31,-19 0 15,0-18-15,-18 0 16,37-1 0,0 19-16,-38-18 15,38 18 1,-37-37-16,18 37 16,0-18-1,19 0 1,0-1-16,0 1 15,-38-1 1,1-18-16,18 38 16,19-20 15,-38-18-31,57 37 16,-57-37-16,20 0 15,-1 19 1,-19 0-16,38-1 31,-19-18-15,-18 19-1,18-19 1,0 18 0,-18 1-1,0-19 1,-1 19 15,19-19-31,-18 18 16,0-18-16,-1 19 15,19-19 1,-18 18-16,0 1 16,-1-19-1,1 19 1,-19-1-16,18-18 15,1 19 1,0-19 0,-1 19-16,-18-1 0,19-18 15,-1 0 1,-18 19 0,19-19-1,0 0 1,-19 18-1,18-18 1,1 0 0,0 0 31,-1 0 31,-18 19-47,19-19-15,-1 0-1,1 0 16</inkml:trace>
</inkml:ink>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c7f28aca25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c7f28aca25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c7f28aca2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c7f28aca2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ccfe902b57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ccfe902b57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7de284fcb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7de284fcb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c7de284fcb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c7de284fcb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c7de284fcb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c7de284fcb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This is part of a larger article about intensive farming in the UK</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c7f28aca25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c7f28aca2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Model answer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7f28aca2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7f28aca2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Model answer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c7f28aca25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c7f28aca25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HW</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c7f28aca25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c7f28aca25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customXml" Target="../ink/ink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hyperlink" Target="http://www.poultrynews.co.uk/news/feature-a-roadmap-for-sustainable-poultry-feed.html" TargetMode="External"/><Relationship Id="rId3" Type="http://schemas.openxmlformats.org/officeDocument/2006/relationships/hyperlink" Target="https://www.europarl.europa.eu/RegData/etudes/IDAN/2019/644195/EPRS_IDA(2019)644195_EN.pdf" TargetMode="External"/><Relationship Id="rId7" Type="http://schemas.openxmlformats.org/officeDocument/2006/relationships/hyperlink" Target="https://www.greenpeace.org.uk/wp-content/uploads/2020/01/Greenpeace_WingingIt.pdf"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hyperlink" Target="https://agupubs.onlinelibrary.wiley.com/doi/full/10.1002/2017GH000103" TargetMode="External"/><Relationship Id="rId5" Type="http://schemas.openxmlformats.org/officeDocument/2006/relationships/hyperlink" Target="https://www.theguardian.com/environment/2019/jul/24/the-smell-the-noise-the-dust-my-neighbour-the-factory-farm" TargetMode="External"/><Relationship Id="rId4" Type="http://schemas.openxmlformats.org/officeDocument/2006/relationships/hyperlink" Target="https://www.sciencedirect.com/science/article/pii/S0269749113002595"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262125" y="152400"/>
            <a:ext cx="3505800" cy="7026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GB" sz="3677">
                <a:latin typeface="Calibri"/>
                <a:ea typeface="Calibri"/>
                <a:cs typeface="Calibri"/>
                <a:sym typeface="Calibri"/>
              </a:rPr>
              <a:t>Title:</a:t>
            </a:r>
            <a:r>
              <a:rPr lang="en-GB" sz="3677" u="sng">
                <a:latin typeface="Calibri"/>
                <a:ea typeface="Calibri"/>
                <a:cs typeface="Calibri"/>
                <a:sym typeface="Calibri"/>
              </a:rPr>
              <a:t> Animal ethics</a:t>
            </a:r>
            <a:r>
              <a:rPr lang="en-GB">
                <a:latin typeface="Calibri"/>
                <a:ea typeface="Calibri"/>
                <a:cs typeface="Calibri"/>
                <a:sym typeface="Calibri"/>
              </a:rPr>
              <a:t> </a:t>
            </a:r>
            <a:endParaRPr>
              <a:latin typeface="Calibri"/>
              <a:ea typeface="Calibri"/>
              <a:cs typeface="Calibri"/>
              <a:sym typeface="Calibri"/>
            </a:endParaRPr>
          </a:p>
        </p:txBody>
      </p:sp>
      <p:grpSp>
        <p:nvGrpSpPr>
          <p:cNvPr id="55" name="Google Shape;55;p13"/>
          <p:cNvGrpSpPr/>
          <p:nvPr/>
        </p:nvGrpSpPr>
        <p:grpSpPr>
          <a:xfrm>
            <a:off x="4187306" y="1"/>
            <a:ext cx="5033866" cy="4991121"/>
            <a:chOff x="80762" y="152400"/>
            <a:chExt cx="4996889" cy="4838702"/>
          </a:xfrm>
        </p:grpSpPr>
        <p:pic>
          <p:nvPicPr>
            <p:cNvPr id="56" name="Google Shape;56;p13"/>
            <p:cNvPicPr preferRelativeResize="0"/>
            <p:nvPr/>
          </p:nvPicPr>
          <p:blipFill>
            <a:blip r:embed="rId3">
              <a:alphaModFix/>
            </a:blip>
            <a:stretch>
              <a:fillRect/>
            </a:stretch>
          </p:blipFill>
          <p:spPr>
            <a:xfrm>
              <a:off x="365600" y="152400"/>
              <a:ext cx="3740071" cy="4838702"/>
            </a:xfrm>
            <a:prstGeom prst="rect">
              <a:avLst/>
            </a:prstGeom>
            <a:noFill/>
            <a:ln>
              <a:noFill/>
            </a:ln>
          </p:spPr>
        </p:pic>
        <p:sp>
          <p:nvSpPr>
            <p:cNvPr id="57" name="Google Shape;57;p13"/>
            <p:cNvSpPr txBox="1"/>
            <p:nvPr/>
          </p:nvSpPr>
          <p:spPr>
            <a:xfrm>
              <a:off x="2221713" y="478017"/>
              <a:ext cx="2779200" cy="56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300" b="1">
                  <a:latin typeface="Calibri"/>
                  <a:ea typeface="Calibri"/>
                  <a:cs typeface="Calibri"/>
                  <a:sym typeface="Calibri"/>
                </a:rPr>
                <a:t>a ‘Animals should be treated the same as humans’</a:t>
              </a:r>
              <a:endParaRPr sz="1300" b="1">
                <a:latin typeface="Calibri"/>
                <a:ea typeface="Calibri"/>
                <a:cs typeface="Calibri"/>
                <a:sym typeface="Calibri"/>
              </a:endParaRPr>
            </a:p>
          </p:txBody>
        </p:sp>
        <p:sp>
          <p:nvSpPr>
            <p:cNvPr id="58" name="Google Shape;58;p13"/>
            <p:cNvSpPr txBox="1"/>
            <p:nvPr/>
          </p:nvSpPr>
          <p:spPr>
            <a:xfrm>
              <a:off x="3317852" y="1201818"/>
              <a:ext cx="1759800" cy="477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b ‘Human rights are more important than animal rights’</a:t>
              </a:r>
              <a:endParaRPr sz="1000" b="1">
                <a:latin typeface="Calibri"/>
                <a:ea typeface="Calibri"/>
                <a:cs typeface="Calibri"/>
                <a:sym typeface="Calibri"/>
              </a:endParaRPr>
            </a:p>
          </p:txBody>
        </p:sp>
        <p:sp>
          <p:nvSpPr>
            <p:cNvPr id="59" name="Google Shape;59;p13"/>
            <p:cNvSpPr txBox="1"/>
            <p:nvPr/>
          </p:nvSpPr>
          <p:spPr>
            <a:xfrm rot="-4256762">
              <a:off x="-152157" y="1513433"/>
              <a:ext cx="1422539" cy="51817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a:latin typeface="Calibri"/>
                  <a:ea typeface="Calibri"/>
                  <a:cs typeface="Calibri"/>
                  <a:sym typeface="Calibri"/>
                </a:rPr>
                <a:t>H: Animal testing is always wrong</a:t>
              </a:r>
              <a:endParaRPr sz="1100">
                <a:latin typeface="Calibri"/>
                <a:ea typeface="Calibri"/>
                <a:cs typeface="Calibri"/>
                <a:sym typeface="Calibri"/>
              </a:endParaRPr>
            </a:p>
          </p:txBody>
        </p:sp>
        <p:sp>
          <p:nvSpPr>
            <p:cNvPr id="60" name="Google Shape;60;p13"/>
            <p:cNvSpPr txBox="1"/>
            <p:nvPr/>
          </p:nvSpPr>
          <p:spPr>
            <a:xfrm>
              <a:off x="2098688" y="21880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1</a:t>
              </a:r>
              <a:endParaRPr/>
            </a:p>
          </p:txBody>
        </p:sp>
        <p:sp>
          <p:nvSpPr>
            <p:cNvPr id="61" name="Google Shape;61;p13"/>
            <p:cNvSpPr txBox="1"/>
            <p:nvPr/>
          </p:nvSpPr>
          <p:spPr>
            <a:xfrm>
              <a:off x="2098688" y="19594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2</a:t>
              </a:r>
              <a:endParaRPr/>
            </a:p>
          </p:txBody>
        </p:sp>
        <p:sp>
          <p:nvSpPr>
            <p:cNvPr id="62" name="Google Shape;62;p13"/>
            <p:cNvSpPr txBox="1"/>
            <p:nvPr/>
          </p:nvSpPr>
          <p:spPr>
            <a:xfrm>
              <a:off x="2098688" y="17308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3</a:t>
              </a:r>
              <a:endParaRPr/>
            </a:p>
          </p:txBody>
        </p:sp>
        <p:sp>
          <p:nvSpPr>
            <p:cNvPr id="63" name="Google Shape;63;p13"/>
            <p:cNvSpPr txBox="1"/>
            <p:nvPr/>
          </p:nvSpPr>
          <p:spPr>
            <a:xfrm>
              <a:off x="2098688" y="15784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4</a:t>
              </a:r>
              <a:endParaRPr/>
            </a:p>
          </p:txBody>
        </p:sp>
        <p:sp>
          <p:nvSpPr>
            <p:cNvPr id="64" name="Google Shape;64;p13"/>
            <p:cNvSpPr txBox="1"/>
            <p:nvPr/>
          </p:nvSpPr>
          <p:spPr>
            <a:xfrm>
              <a:off x="2098688" y="14260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5</a:t>
              </a:r>
              <a:endParaRPr/>
            </a:p>
          </p:txBody>
        </p:sp>
        <p:sp>
          <p:nvSpPr>
            <p:cNvPr id="65" name="Google Shape;65;p13"/>
            <p:cNvSpPr txBox="1"/>
            <p:nvPr/>
          </p:nvSpPr>
          <p:spPr>
            <a:xfrm>
              <a:off x="2098688" y="11974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6</a:t>
              </a:r>
              <a:endParaRPr/>
            </a:p>
          </p:txBody>
        </p:sp>
        <p:sp>
          <p:nvSpPr>
            <p:cNvPr id="66" name="Google Shape;66;p13"/>
            <p:cNvSpPr txBox="1"/>
            <p:nvPr/>
          </p:nvSpPr>
          <p:spPr>
            <a:xfrm>
              <a:off x="2098688" y="9880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7</a:t>
              </a:r>
              <a:endParaRPr/>
            </a:p>
          </p:txBody>
        </p:sp>
        <p:sp>
          <p:nvSpPr>
            <p:cNvPr id="67" name="Google Shape;67;p13"/>
            <p:cNvSpPr txBox="1"/>
            <p:nvPr/>
          </p:nvSpPr>
          <p:spPr>
            <a:xfrm>
              <a:off x="2098688" y="80162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8</a:t>
              </a:r>
              <a:endParaRPr/>
            </a:p>
          </p:txBody>
        </p:sp>
      </p:grpSp>
      <p:sp>
        <p:nvSpPr>
          <p:cNvPr id="68" name="Google Shape;68;p13"/>
          <p:cNvSpPr txBox="1"/>
          <p:nvPr/>
        </p:nvSpPr>
        <p:spPr>
          <a:xfrm>
            <a:off x="7857325" y="2313150"/>
            <a:ext cx="12867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 C Animals should be used for food, only if there is no alternative</a:t>
            </a:r>
            <a:endParaRPr sz="1000" b="1">
              <a:latin typeface="Calibri"/>
              <a:ea typeface="Calibri"/>
              <a:cs typeface="Calibri"/>
              <a:sym typeface="Calibri"/>
            </a:endParaRPr>
          </a:p>
        </p:txBody>
      </p:sp>
      <p:sp>
        <p:nvSpPr>
          <p:cNvPr id="69" name="Google Shape;69;p13"/>
          <p:cNvSpPr txBox="1"/>
          <p:nvPr/>
        </p:nvSpPr>
        <p:spPr>
          <a:xfrm>
            <a:off x="7489200" y="3444650"/>
            <a:ext cx="1595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D Animals should be used by human beings </a:t>
            </a:r>
            <a:endParaRPr sz="1000" b="1">
              <a:latin typeface="Calibri"/>
              <a:ea typeface="Calibri"/>
              <a:cs typeface="Calibri"/>
              <a:sym typeface="Calibri"/>
            </a:endParaRPr>
          </a:p>
        </p:txBody>
      </p:sp>
      <p:sp>
        <p:nvSpPr>
          <p:cNvPr id="70" name="Google Shape;70;p13"/>
          <p:cNvSpPr txBox="1"/>
          <p:nvPr/>
        </p:nvSpPr>
        <p:spPr>
          <a:xfrm>
            <a:off x="6261625" y="4053775"/>
            <a:ext cx="1595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E ‘Humans are special compared to animals’</a:t>
            </a:r>
            <a:endParaRPr sz="1000" b="1">
              <a:latin typeface="Calibri"/>
              <a:ea typeface="Calibri"/>
              <a:cs typeface="Calibri"/>
              <a:sym typeface="Calibri"/>
            </a:endParaRPr>
          </a:p>
        </p:txBody>
      </p:sp>
      <p:sp>
        <p:nvSpPr>
          <p:cNvPr id="71" name="Google Shape;71;p13"/>
          <p:cNvSpPr txBox="1"/>
          <p:nvPr/>
        </p:nvSpPr>
        <p:spPr>
          <a:xfrm rot="1465531">
            <a:off x="4906788" y="3810263"/>
            <a:ext cx="1311697" cy="49259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F ‘Animals should be used for food’</a:t>
            </a:r>
            <a:endParaRPr sz="1000" b="1">
              <a:latin typeface="Calibri"/>
              <a:ea typeface="Calibri"/>
              <a:cs typeface="Calibri"/>
              <a:sym typeface="Calibri"/>
            </a:endParaRPr>
          </a:p>
        </p:txBody>
      </p:sp>
      <p:sp>
        <p:nvSpPr>
          <p:cNvPr id="72" name="Google Shape;72;p13"/>
          <p:cNvSpPr txBox="1"/>
          <p:nvPr/>
        </p:nvSpPr>
        <p:spPr>
          <a:xfrm rot="3953752">
            <a:off x="4029881" y="2927931"/>
            <a:ext cx="1084241" cy="64658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G ‘All use animals by humans is wrong</a:t>
            </a:r>
            <a:endParaRPr sz="1000" b="1">
              <a:latin typeface="Calibri"/>
              <a:ea typeface="Calibri"/>
              <a:cs typeface="Calibri"/>
              <a:sym typeface="Calibri"/>
            </a:endParaRPr>
          </a:p>
        </p:txBody>
      </p:sp>
      <p:pic>
        <p:nvPicPr>
          <p:cNvPr id="73" name="Google Shape;73;p13"/>
          <p:cNvPicPr preferRelativeResize="0"/>
          <p:nvPr/>
        </p:nvPicPr>
        <p:blipFill>
          <a:blip r:embed="rId4">
            <a:alphaModFix/>
          </a:blip>
          <a:stretch>
            <a:fillRect/>
          </a:stretch>
        </p:blipFill>
        <p:spPr>
          <a:xfrm>
            <a:off x="498250" y="904962"/>
            <a:ext cx="3033549" cy="1708925"/>
          </a:xfrm>
          <a:prstGeom prst="rect">
            <a:avLst/>
          </a:prstGeom>
          <a:noFill/>
          <a:ln>
            <a:noFill/>
          </a:ln>
        </p:spPr>
      </p:pic>
      <p:pic>
        <p:nvPicPr>
          <p:cNvPr id="74" name="Google Shape;74;p13"/>
          <p:cNvPicPr preferRelativeResize="0"/>
          <p:nvPr/>
        </p:nvPicPr>
        <p:blipFill>
          <a:blip r:embed="rId5">
            <a:alphaModFix/>
          </a:blip>
          <a:stretch>
            <a:fillRect/>
          </a:stretch>
        </p:blipFill>
        <p:spPr>
          <a:xfrm>
            <a:off x="498255" y="2740525"/>
            <a:ext cx="1398000" cy="2145176"/>
          </a:xfrm>
          <a:prstGeom prst="rect">
            <a:avLst/>
          </a:prstGeom>
          <a:noFill/>
          <a:ln>
            <a:noFill/>
          </a:ln>
        </p:spPr>
      </p:pic>
      <p:sp>
        <p:nvSpPr>
          <p:cNvPr id="75" name="Google Shape;75;p13"/>
          <p:cNvSpPr txBox="1"/>
          <p:nvPr/>
        </p:nvSpPr>
        <p:spPr>
          <a:xfrm>
            <a:off x="1970650" y="2726675"/>
            <a:ext cx="20946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000">
                <a:latin typeface="Calibri"/>
                <a:ea typeface="Calibri"/>
                <a:cs typeface="Calibri"/>
                <a:sym typeface="Calibri"/>
              </a:rPr>
              <a:t>On your own, complete the snowflake. 1=strongly disagree 8=strongly agree </a:t>
            </a:r>
            <a:endParaRPr sz="2000">
              <a:latin typeface="Calibri"/>
              <a:ea typeface="Calibri"/>
              <a:cs typeface="Calibri"/>
              <a:sym typeface="Calibri"/>
            </a:endParaRPr>
          </a:p>
        </p:txBody>
      </p:sp>
      <p:sp>
        <p:nvSpPr>
          <p:cNvPr id="76" name="Google Shape;76;p13"/>
          <p:cNvSpPr txBox="1"/>
          <p:nvPr/>
        </p:nvSpPr>
        <p:spPr>
          <a:xfrm>
            <a:off x="532950" y="954325"/>
            <a:ext cx="3024000" cy="1600800"/>
          </a:xfrm>
          <a:prstGeom prst="rect">
            <a:avLst/>
          </a:prstGeom>
          <a:solidFill>
            <a:srgbClr val="FFF2CC"/>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300">
                <a:latin typeface="Calibri"/>
                <a:ea typeface="Calibri"/>
                <a:cs typeface="Calibri"/>
                <a:sym typeface="Calibri"/>
              </a:rPr>
              <a:t>Now compare your snowflake to your partner’s, is it similar or different to your own?</a:t>
            </a:r>
            <a:endParaRPr sz="2300">
              <a:latin typeface="Calibri"/>
              <a:ea typeface="Calibri"/>
              <a:cs typeface="Calibri"/>
              <a:sym typeface="Calibri"/>
            </a:endParaRPr>
          </a:p>
        </p:txBody>
      </p:sp>
      <mc:AlternateContent xmlns:mc="http://schemas.openxmlformats.org/markup-compatibility/2006">
        <mc:Choice xmlns:p14="http://schemas.microsoft.com/office/powerpoint/2010/main" Requires="p14">
          <p:contentPart p14:bwMode="auto" r:id="rId6">
            <p14:nvContentPartPr>
              <p14:cNvPr id="2" name="Ink 1"/>
              <p14:cNvContentPartPr/>
              <p14:nvPr/>
            </p14:nvContentPartPr>
            <p14:xfrm>
              <a:off x="5136840" y="1225440"/>
              <a:ext cx="2672640" cy="2532240"/>
            </p14:xfrm>
          </p:contentPart>
        </mc:Choice>
        <mc:Fallback>
          <p:pic>
            <p:nvPicPr>
              <p:cNvPr id="2" name="Ink 1"/>
              <p:cNvPicPr/>
              <p:nvPr/>
            </p:nvPicPr>
            <p:blipFill>
              <a:blip r:embed="rId7"/>
              <a:stretch>
                <a:fillRect/>
              </a:stretch>
            </p:blipFill>
            <p:spPr>
              <a:xfrm>
                <a:off x="5127480" y="1216080"/>
                <a:ext cx="2691360" cy="2550960"/>
              </a:xfrm>
              <a:prstGeom prst="rect">
                <a:avLst/>
              </a:prstGeom>
            </p:spPr>
          </p:pic>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fade">
                                      <p:cBhvr>
                                        <p:cTn id="7" dur="10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graphicFrame>
        <p:nvGraphicFramePr>
          <p:cNvPr id="145" name="Google Shape;145;p22"/>
          <p:cNvGraphicFramePr/>
          <p:nvPr/>
        </p:nvGraphicFramePr>
        <p:xfrm>
          <a:off x="239550" y="161825"/>
          <a:ext cx="8664900" cy="4900800"/>
        </p:xfrm>
        <a:graphic>
          <a:graphicData uri="http://schemas.openxmlformats.org/drawingml/2006/table">
            <a:tbl>
              <a:tblPr>
                <a:noFill/>
                <a:tableStyleId>{E4E9E696-4631-4DB4-8C78-F1FF85638282}</a:tableStyleId>
              </a:tblPr>
              <a:tblGrid>
                <a:gridCol w="2888300">
                  <a:extLst>
                    <a:ext uri="{9D8B030D-6E8A-4147-A177-3AD203B41FA5}">
                      <a16:colId xmlns:a16="http://schemas.microsoft.com/office/drawing/2014/main" val="20000"/>
                    </a:ext>
                  </a:extLst>
                </a:gridCol>
                <a:gridCol w="2888300">
                  <a:extLst>
                    <a:ext uri="{9D8B030D-6E8A-4147-A177-3AD203B41FA5}">
                      <a16:colId xmlns:a16="http://schemas.microsoft.com/office/drawing/2014/main" val="20001"/>
                    </a:ext>
                  </a:extLst>
                </a:gridCol>
                <a:gridCol w="2888300">
                  <a:extLst>
                    <a:ext uri="{9D8B030D-6E8A-4147-A177-3AD203B41FA5}">
                      <a16:colId xmlns:a16="http://schemas.microsoft.com/office/drawing/2014/main" val="20002"/>
                    </a:ext>
                  </a:extLst>
                </a:gridCol>
              </a:tblGrid>
              <a:tr h="1676500">
                <a:tc>
                  <a:txBody>
                    <a:bodyPr/>
                    <a:lstStyle/>
                    <a:p>
                      <a:pPr marL="0" lvl="0" indent="0" algn="l" rtl="0">
                        <a:spcBef>
                          <a:spcPts val="0"/>
                        </a:spcBef>
                        <a:spcAft>
                          <a:spcPts val="0"/>
                        </a:spcAft>
                        <a:buNone/>
                      </a:pPr>
                      <a:r>
                        <a:rPr lang="en-GB" sz="1100" b="1">
                          <a:solidFill>
                            <a:schemeClr val="dk1"/>
                          </a:solidFill>
                          <a:latin typeface="Cambria"/>
                          <a:ea typeface="Cambria"/>
                          <a:cs typeface="Cambria"/>
                          <a:sym typeface="Cambria"/>
                        </a:rPr>
                        <a:t>a) “</a:t>
                      </a:r>
                      <a:r>
                        <a:rPr lang="en-GB" sz="1100">
                          <a:solidFill>
                            <a:schemeClr val="dk1"/>
                          </a:solidFill>
                          <a:latin typeface="Cambria"/>
                          <a:ea typeface="Cambria"/>
                          <a:cs typeface="Cambria"/>
                          <a:sym typeface="Cambria"/>
                        </a:rPr>
                        <a:t>It is also a very remarkable fact that although many animals show more skill than we do in some of their actions, yet the same animals show none at all in many others” Therefore, animals are different to humans</a:t>
                      </a:r>
                      <a:endParaRPr sz="1200">
                        <a:latin typeface="Cambria"/>
                        <a:ea typeface="Cambria"/>
                        <a:cs typeface="Cambria"/>
                        <a:sym typeface="Cambria"/>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GB" sz="1000" b="1">
                          <a:solidFill>
                            <a:schemeClr val="dk1"/>
                          </a:solidFill>
                          <a:latin typeface="Cambria"/>
                          <a:ea typeface="Cambria"/>
                          <a:cs typeface="Cambria"/>
                          <a:sym typeface="Cambria"/>
                        </a:rPr>
                        <a:t>e)</a:t>
                      </a:r>
                      <a:r>
                        <a:rPr lang="en-GB" sz="1100">
                          <a:solidFill>
                            <a:srgbClr val="202124"/>
                          </a:solidFill>
                          <a:highlight>
                            <a:schemeClr val="lt1"/>
                          </a:highlight>
                          <a:latin typeface="Cambria"/>
                          <a:ea typeface="Cambria"/>
                          <a:cs typeface="Cambria"/>
                          <a:sym typeface="Cambria"/>
                        </a:rPr>
                        <a:t>“</a:t>
                      </a:r>
                      <a:r>
                        <a:rPr lang="en-GB" sz="1100" b="1">
                          <a:solidFill>
                            <a:srgbClr val="202124"/>
                          </a:solidFill>
                          <a:highlight>
                            <a:schemeClr val="lt1"/>
                          </a:highlight>
                          <a:latin typeface="Cambria"/>
                          <a:ea typeface="Cambria"/>
                          <a:cs typeface="Cambria"/>
                          <a:sym typeface="Cambria"/>
                        </a:rPr>
                        <a:t>The question is not</a:t>
                      </a:r>
                      <a:r>
                        <a:rPr lang="en-GB" sz="1100">
                          <a:solidFill>
                            <a:srgbClr val="202124"/>
                          </a:solidFill>
                          <a:highlight>
                            <a:schemeClr val="lt1"/>
                          </a:highlight>
                          <a:latin typeface="Cambria"/>
                          <a:ea typeface="Cambria"/>
                          <a:cs typeface="Cambria"/>
                          <a:sym typeface="Cambria"/>
                        </a:rPr>
                        <a:t>, </a:t>
                      </a:r>
                      <a:r>
                        <a:rPr lang="en-GB" sz="1100" b="1">
                          <a:solidFill>
                            <a:srgbClr val="202124"/>
                          </a:solidFill>
                          <a:highlight>
                            <a:schemeClr val="lt1"/>
                          </a:highlight>
                          <a:latin typeface="Cambria"/>
                          <a:ea typeface="Cambria"/>
                          <a:cs typeface="Cambria"/>
                          <a:sym typeface="Cambria"/>
                        </a:rPr>
                        <a:t>Can they</a:t>
                      </a:r>
                      <a:r>
                        <a:rPr lang="en-GB" sz="1100">
                          <a:solidFill>
                            <a:srgbClr val="202124"/>
                          </a:solidFill>
                          <a:highlight>
                            <a:schemeClr val="lt1"/>
                          </a:highlight>
                          <a:latin typeface="Cambria"/>
                          <a:ea typeface="Cambria"/>
                          <a:cs typeface="Cambria"/>
                          <a:sym typeface="Cambria"/>
                        </a:rPr>
                        <a:t> reason?, nor </a:t>
                      </a:r>
                      <a:r>
                        <a:rPr lang="en-GB" sz="1100" b="1">
                          <a:solidFill>
                            <a:srgbClr val="202124"/>
                          </a:solidFill>
                          <a:highlight>
                            <a:schemeClr val="lt1"/>
                          </a:highlight>
                          <a:latin typeface="Cambria"/>
                          <a:ea typeface="Cambria"/>
                          <a:cs typeface="Cambria"/>
                          <a:sym typeface="Cambria"/>
                        </a:rPr>
                        <a:t>Can they</a:t>
                      </a:r>
                      <a:r>
                        <a:rPr lang="en-GB" sz="1100">
                          <a:solidFill>
                            <a:srgbClr val="202124"/>
                          </a:solidFill>
                          <a:highlight>
                            <a:schemeClr val="lt1"/>
                          </a:highlight>
                          <a:latin typeface="Cambria"/>
                          <a:ea typeface="Cambria"/>
                          <a:cs typeface="Cambria"/>
                          <a:sym typeface="Cambria"/>
                        </a:rPr>
                        <a:t> talk? </a:t>
                      </a:r>
                      <a:r>
                        <a:rPr lang="en-GB" sz="1100" b="1">
                          <a:solidFill>
                            <a:srgbClr val="202124"/>
                          </a:solidFill>
                          <a:highlight>
                            <a:schemeClr val="lt1"/>
                          </a:highlight>
                          <a:latin typeface="Cambria"/>
                          <a:ea typeface="Cambria"/>
                          <a:cs typeface="Cambria"/>
                          <a:sym typeface="Cambria"/>
                        </a:rPr>
                        <a:t>but</a:t>
                      </a:r>
                      <a:r>
                        <a:rPr lang="en-GB" sz="1100">
                          <a:solidFill>
                            <a:srgbClr val="202124"/>
                          </a:solidFill>
                          <a:highlight>
                            <a:schemeClr val="lt1"/>
                          </a:highlight>
                          <a:latin typeface="Cambria"/>
                          <a:ea typeface="Cambria"/>
                          <a:cs typeface="Cambria"/>
                          <a:sym typeface="Cambria"/>
                        </a:rPr>
                        <a:t>, </a:t>
                      </a:r>
                      <a:r>
                        <a:rPr lang="en-GB" sz="1100" b="1">
                          <a:solidFill>
                            <a:srgbClr val="202124"/>
                          </a:solidFill>
                          <a:highlight>
                            <a:schemeClr val="lt1"/>
                          </a:highlight>
                          <a:latin typeface="Cambria"/>
                          <a:ea typeface="Cambria"/>
                          <a:cs typeface="Cambria"/>
                          <a:sym typeface="Cambria"/>
                        </a:rPr>
                        <a:t>Can they suffer</a:t>
                      </a:r>
                      <a:r>
                        <a:rPr lang="en-GB" sz="1100">
                          <a:solidFill>
                            <a:srgbClr val="202124"/>
                          </a:solidFill>
                          <a:highlight>
                            <a:schemeClr val="lt1"/>
                          </a:highlight>
                          <a:latin typeface="Cambria"/>
                          <a:ea typeface="Cambria"/>
                          <a:cs typeface="Cambria"/>
                          <a:sym typeface="Cambria"/>
                        </a:rPr>
                        <a:t>?</a:t>
                      </a:r>
                      <a:r>
                        <a:rPr lang="en-GB" sz="900">
                          <a:solidFill>
                            <a:schemeClr val="dk1"/>
                          </a:solidFill>
                          <a:latin typeface="Cambria"/>
                          <a:ea typeface="Cambria"/>
                          <a:cs typeface="Cambria"/>
                          <a:sym typeface="Cambria"/>
                        </a:rPr>
                        <a:t>) </a:t>
                      </a:r>
                      <a:endParaRPr sz="1200">
                        <a:latin typeface="Cambria"/>
                        <a:ea typeface="Cambria"/>
                        <a:cs typeface="Cambria"/>
                        <a:sym typeface="Cambria"/>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GB" sz="900" b="1">
                          <a:solidFill>
                            <a:schemeClr val="dk1"/>
                          </a:solidFill>
                          <a:latin typeface="Cambria"/>
                          <a:ea typeface="Cambria"/>
                          <a:cs typeface="Cambria"/>
                          <a:sym typeface="Cambria"/>
                        </a:rPr>
                        <a:t>f) </a:t>
                      </a:r>
                      <a:r>
                        <a:rPr lang="en-GB" sz="900">
                          <a:solidFill>
                            <a:schemeClr val="dk1"/>
                          </a:solidFill>
                          <a:highlight>
                            <a:schemeClr val="lt1"/>
                          </a:highlight>
                          <a:latin typeface="Cambria"/>
                          <a:ea typeface="Cambria"/>
                          <a:cs typeface="Cambria"/>
                          <a:sym typeface="Cambria"/>
                        </a:rPr>
                        <a:t>Then God said, “I give you... the beasts of the earth and all the birds in the sky and all the creatures that move along the ground—everything that has the breath of life in it—I give every green plant for food.” And it was so. (Genesis 1.29-30)</a:t>
                      </a:r>
                      <a:endParaRPr sz="1200">
                        <a:latin typeface="Cambria"/>
                        <a:ea typeface="Cambria"/>
                        <a:cs typeface="Cambria"/>
                        <a:sym typeface="Cambria"/>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612150">
                <a:tc>
                  <a:txBody>
                    <a:bodyPr/>
                    <a:lstStyle/>
                    <a:p>
                      <a:pPr marL="0" lvl="0" indent="0" algn="l" rtl="0">
                        <a:spcBef>
                          <a:spcPts val="0"/>
                        </a:spcBef>
                        <a:spcAft>
                          <a:spcPts val="0"/>
                        </a:spcAft>
                        <a:buNone/>
                      </a:pPr>
                      <a:r>
                        <a:rPr lang="en-GB" sz="1600" b="1">
                          <a:solidFill>
                            <a:schemeClr val="dk1"/>
                          </a:solidFill>
                          <a:latin typeface="Cambria"/>
                          <a:ea typeface="Cambria"/>
                          <a:cs typeface="Cambria"/>
                          <a:sym typeface="Cambria"/>
                        </a:rPr>
                        <a:t>c) ‘</a:t>
                      </a:r>
                      <a:r>
                        <a:rPr lang="en-GB" sz="1700">
                          <a:solidFill>
                            <a:srgbClr val="202124"/>
                          </a:solidFill>
                          <a:highlight>
                            <a:schemeClr val="lt1"/>
                          </a:highlight>
                          <a:latin typeface="Cambria"/>
                          <a:ea typeface="Cambria"/>
                          <a:cs typeface="Cambria"/>
                          <a:sym typeface="Cambria"/>
                        </a:rPr>
                        <a:t>”We are what we repeatedly do. Excellence is not an act, but a </a:t>
                      </a:r>
                      <a:r>
                        <a:rPr lang="en-GB" sz="1700" b="1">
                          <a:solidFill>
                            <a:srgbClr val="202124"/>
                          </a:solidFill>
                          <a:highlight>
                            <a:schemeClr val="lt1"/>
                          </a:highlight>
                          <a:latin typeface="Cambria"/>
                          <a:ea typeface="Cambria"/>
                          <a:cs typeface="Cambria"/>
                          <a:sym typeface="Cambria"/>
                        </a:rPr>
                        <a:t>habit</a:t>
                      </a:r>
                      <a:r>
                        <a:rPr lang="en-GB" sz="1700">
                          <a:solidFill>
                            <a:srgbClr val="202124"/>
                          </a:solidFill>
                          <a:highlight>
                            <a:schemeClr val="lt1"/>
                          </a:highlight>
                          <a:latin typeface="Cambria"/>
                          <a:ea typeface="Cambria"/>
                          <a:cs typeface="Cambria"/>
                          <a:sym typeface="Cambria"/>
                        </a:rPr>
                        <a:t>.”</a:t>
                      </a:r>
                      <a:endParaRPr sz="1200">
                        <a:latin typeface="Cambria"/>
                        <a:ea typeface="Cambria"/>
                        <a:cs typeface="Cambria"/>
                        <a:sym typeface="Cambria"/>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GB" sz="1000" b="1">
                          <a:solidFill>
                            <a:schemeClr val="dk1"/>
                          </a:solidFill>
                          <a:latin typeface="Cambria"/>
                          <a:ea typeface="Cambria"/>
                          <a:cs typeface="Cambria"/>
                          <a:sym typeface="Cambria"/>
                        </a:rPr>
                        <a:t>g) </a:t>
                      </a:r>
                      <a:r>
                        <a:rPr lang="en-GB" sz="1000">
                          <a:solidFill>
                            <a:srgbClr val="333333"/>
                          </a:solidFill>
                          <a:highlight>
                            <a:schemeClr val="lt1"/>
                          </a:highlight>
                          <a:latin typeface="Cambria"/>
                          <a:ea typeface="Cambria"/>
                          <a:cs typeface="Cambria"/>
                          <a:sym typeface="Cambria"/>
                        </a:rPr>
                        <a:t>Each of you should use whatever gift you have received to serve others, as faithful stewards of God’s grace in its various forms.</a:t>
                      </a:r>
                      <a:r>
                        <a:rPr lang="en-GB" sz="1000" b="1">
                          <a:solidFill>
                            <a:schemeClr val="dk1"/>
                          </a:solidFill>
                          <a:latin typeface="Cambria"/>
                          <a:ea typeface="Cambria"/>
                          <a:cs typeface="Cambria"/>
                          <a:sym typeface="Cambria"/>
                        </a:rPr>
                        <a:t> 1 Peter 4.10</a:t>
                      </a:r>
                      <a:endParaRPr sz="1200">
                        <a:latin typeface="Cambria"/>
                        <a:ea typeface="Cambria"/>
                        <a:cs typeface="Cambria"/>
                        <a:sym typeface="Cambria"/>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GB" sz="1000" b="1">
                          <a:solidFill>
                            <a:schemeClr val="dk1"/>
                          </a:solidFill>
                          <a:latin typeface="Cambria"/>
                          <a:ea typeface="Cambria"/>
                          <a:cs typeface="Cambria"/>
                          <a:sym typeface="Cambria"/>
                        </a:rPr>
                        <a:t>b) </a:t>
                      </a:r>
                      <a:r>
                        <a:rPr lang="en-GB" sz="1000">
                          <a:solidFill>
                            <a:schemeClr val="dk1"/>
                          </a:solidFill>
                          <a:highlight>
                            <a:srgbClr val="FFFFFF"/>
                          </a:highlight>
                          <a:latin typeface="Cambria"/>
                          <a:ea typeface="Cambria"/>
                          <a:cs typeface="Cambria"/>
                          <a:sym typeface="Cambria"/>
                        </a:rPr>
                        <a:t>Ahimsa is the highest duty. Even if we cannot practice it in full, we must try to understand its spirit and refrain as far as is humanly possible from violence. - Mahatma Gandhi </a:t>
                      </a:r>
                      <a:endParaRPr sz="1000">
                        <a:solidFill>
                          <a:schemeClr val="dk1"/>
                        </a:solidFill>
                        <a:highlight>
                          <a:srgbClr val="FFFFFF"/>
                        </a:highlight>
                        <a:latin typeface="Cambria"/>
                        <a:ea typeface="Cambria"/>
                        <a:cs typeface="Cambria"/>
                        <a:sym typeface="Cambria"/>
                      </a:endParaRPr>
                    </a:p>
                    <a:p>
                      <a:pPr marL="0" lvl="0" indent="0" algn="l" rtl="0">
                        <a:spcBef>
                          <a:spcPts val="0"/>
                        </a:spcBef>
                        <a:spcAft>
                          <a:spcPts val="0"/>
                        </a:spcAft>
                        <a:buNone/>
                      </a:pPr>
                      <a:endParaRPr sz="900" b="1">
                        <a:solidFill>
                          <a:schemeClr val="dk1"/>
                        </a:solidFill>
                        <a:latin typeface="Cambria"/>
                        <a:ea typeface="Cambria"/>
                        <a:cs typeface="Cambria"/>
                        <a:sym typeface="Cambria"/>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612150">
                <a:tc>
                  <a:txBody>
                    <a:bodyPr/>
                    <a:lstStyle/>
                    <a:p>
                      <a:pPr marL="0" lvl="0" indent="0" algn="l" rtl="0">
                        <a:spcBef>
                          <a:spcPts val="0"/>
                        </a:spcBef>
                        <a:spcAft>
                          <a:spcPts val="0"/>
                        </a:spcAft>
                        <a:buNone/>
                      </a:pPr>
                      <a:r>
                        <a:rPr lang="en-GB" sz="1200" b="1">
                          <a:solidFill>
                            <a:schemeClr val="dk1"/>
                          </a:solidFill>
                          <a:latin typeface="Cambria"/>
                          <a:ea typeface="Cambria"/>
                          <a:cs typeface="Cambria"/>
                          <a:sym typeface="Cambria"/>
                        </a:rPr>
                        <a:t>d) </a:t>
                      </a:r>
                      <a:r>
                        <a:rPr lang="en-GB" sz="1050">
                          <a:solidFill>
                            <a:srgbClr val="181818"/>
                          </a:solidFill>
                          <a:highlight>
                            <a:srgbClr val="FFFFFF"/>
                          </a:highlight>
                          <a:latin typeface="Merriweather"/>
                          <a:ea typeface="Merriweather"/>
                          <a:cs typeface="Merriweather"/>
                          <a:sym typeface="Merriweather"/>
                        </a:rPr>
                        <a:t>“All the arguments to prove man's superiority cannot shatter this hard fact: in suffering the animals are our equals.”</a:t>
                      </a:r>
                      <a:endParaRPr>
                        <a:latin typeface="Cambria"/>
                        <a:ea typeface="Cambria"/>
                        <a:cs typeface="Cambria"/>
                        <a:sym typeface="Cambria"/>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GB" sz="900" b="1">
                          <a:solidFill>
                            <a:schemeClr val="dk1"/>
                          </a:solidFill>
                          <a:latin typeface="Cambria"/>
                          <a:ea typeface="Cambria"/>
                          <a:cs typeface="Cambria"/>
                          <a:sym typeface="Cambria"/>
                        </a:rPr>
                        <a:t>h) </a:t>
                      </a:r>
                      <a:r>
                        <a:rPr lang="en-GB" sz="900">
                          <a:solidFill>
                            <a:schemeClr val="dk1"/>
                          </a:solidFill>
                          <a:latin typeface="Cambria"/>
                          <a:ea typeface="Cambria"/>
                          <a:cs typeface="Cambria"/>
                          <a:sym typeface="Cambria"/>
                        </a:rPr>
                        <a:t>Not just humans experience feelings of grief and loss. This was shown through the mourning and grieving process shown by </a:t>
                      </a:r>
                      <a:r>
                        <a:rPr lang="en-GB" sz="900">
                          <a:solidFill>
                            <a:srgbClr val="1A1A1A"/>
                          </a:solidFill>
                          <a:highlight>
                            <a:schemeClr val="lt1"/>
                          </a:highlight>
                          <a:latin typeface="Cambria"/>
                          <a:ea typeface="Cambria"/>
                          <a:cs typeface="Cambria"/>
                          <a:sym typeface="Cambria"/>
                        </a:rPr>
                        <a:t>8 year old chimpanzee Flint following the death of his mother Flo. </a:t>
                      </a:r>
                      <a:endParaRPr sz="900">
                        <a:latin typeface="Cambria"/>
                        <a:ea typeface="Cambria"/>
                        <a:cs typeface="Cambria"/>
                        <a:sym typeface="Cambria"/>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200">
                        <a:latin typeface="Cambria"/>
                        <a:ea typeface="Cambria"/>
                        <a:cs typeface="Cambria"/>
                        <a:sym typeface="Cambria"/>
                      </a:endParaRPr>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grpSp>
        <p:nvGrpSpPr>
          <p:cNvPr id="150" name="Google Shape;150;p23"/>
          <p:cNvGrpSpPr/>
          <p:nvPr/>
        </p:nvGrpSpPr>
        <p:grpSpPr>
          <a:xfrm>
            <a:off x="4187306" y="1"/>
            <a:ext cx="5033866" cy="4991121"/>
            <a:chOff x="80762" y="152400"/>
            <a:chExt cx="4996889" cy="4838702"/>
          </a:xfrm>
        </p:grpSpPr>
        <p:pic>
          <p:nvPicPr>
            <p:cNvPr id="151" name="Google Shape;151;p23"/>
            <p:cNvPicPr preferRelativeResize="0"/>
            <p:nvPr/>
          </p:nvPicPr>
          <p:blipFill>
            <a:blip r:embed="rId3">
              <a:alphaModFix/>
            </a:blip>
            <a:stretch>
              <a:fillRect/>
            </a:stretch>
          </p:blipFill>
          <p:spPr>
            <a:xfrm>
              <a:off x="365600" y="152400"/>
              <a:ext cx="3740071" cy="4838702"/>
            </a:xfrm>
            <a:prstGeom prst="rect">
              <a:avLst/>
            </a:prstGeom>
            <a:noFill/>
            <a:ln>
              <a:noFill/>
            </a:ln>
          </p:spPr>
        </p:pic>
        <p:sp>
          <p:nvSpPr>
            <p:cNvPr id="152" name="Google Shape;152;p23"/>
            <p:cNvSpPr txBox="1"/>
            <p:nvPr/>
          </p:nvSpPr>
          <p:spPr>
            <a:xfrm>
              <a:off x="2221837" y="624770"/>
              <a:ext cx="2779200" cy="31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900" b="1">
                  <a:latin typeface="Calibri"/>
                  <a:ea typeface="Calibri"/>
                  <a:cs typeface="Calibri"/>
                  <a:sym typeface="Calibri"/>
                </a:rPr>
                <a:t>a ‘Animals should be treated the same as humans’</a:t>
              </a:r>
              <a:endParaRPr sz="900" b="1">
                <a:latin typeface="Calibri"/>
                <a:ea typeface="Calibri"/>
                <a:cs typeface="Calibri"/>
                <a:sym typeface="Calibri"/>
              </a:endParaRPr>
            </a:p>
          </p:txBody>
        </p:sp>
        <p:sp>
          <p:nvSpPr>
            <p:cNvPr id="153" name="Google Shape;153;p23"/>
            <p:cNvSpPr txBox="1"/>
            <p:nvPr/>
          </p:nvSpPr>
          <p:spPr>
            <a:xfrm>
              <a:off x="3317852" y="1201818"/>
              <a:ext cx="1759800" cy="477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b ‘Human rights are more important than animal rights’</a:t>
              </a:r>
              <a:endParaRPr sz="1000" b="1">
                <a:latin typeface="Calibri"/>
                <a:ea typeface="Calibri"/>
                <a:cs typeface="Calibri"/>
                <a:sym typeface="Calibri"/>
              </a:endParaRPr>
            </a:p>
          </p:txBody>
        </p:sp>
        <p:sp>
          <p:nvSpPr>
            <p:cNvPr id="154" name="Google Shape;154;p23"/>
            <p:cNvSpPr txBox="1"/>
            <p:nvPr/>
          </p:nvSpPr>
          <p:spPr>
            <a:xfrm rot="-4256762">
              <a:off x="-152157" y="1513433"/>
              <a:ext cx="1422539" cy="51817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a:latin typeface="Calibri"/>
                  <a:ea typeface="Calibri"/>
                  <a:cs typeface="Calibri"/>
                  <a:sym typeface="Calibri"/>
                </a:rPr>
                <a:t>H: Animal testing is always wrong</a:t>
              </a:r>
              <a:endParaRPr sz="1100">
                <a:latin typeface="Calibri"/>
                <a:ea typeface="Calibri"/>
                <a:cs typeface="Calibri"/>
                <a:sym typeface="Calibri"/>
              </a:endParaRPr>
            </a:p>
          </p:txBody>
        </p:sp>
        <p:sp>
          <p:nvSpPr>
            <p:cNvPr id="155" name="Google Shape;155;p23"/>
            <p:cNvSpPr txBox="1"/>
            <p:nvPr/>
          </p:nvSpPr>
          <p:spPr>
            <a:xfrm>
              <a:off x="2098688" y="21880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1</a:t>
              </a:r>
              <a:endParaRPr/>
            </a:p>
          </p:txBody>
        </p:sp>
        <p:sp>
          <p:nvSpPr>
            <p:cNvPr id="156" name="Google Shape;156;p23"/>
            <p:cNvSpPr txBox="1"/>
            <p:nvPr/>
          </p:nvSpPr>
          <p:spPr>
            <a:xfrm>
              <a:off x="2098688" y="19594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2</a:t>
              </a:r>
              <a:endParaRPr/>
            </a:p>
          </p:txBody>
        </p:sp>
        <p:sp>
          <p:nvSpPr>
            <p:cNvPr id="157" name="Google Shape;157;p23"/>
            <p:cNvSpPr txBox="1"/>
            <p:nvPr/>
          </p:nvSpPr>
          <p:spPr>
            <a:xfrm>
              <a:off x="2098688" y="17308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3</a:t>
              </a:r>
              <a:endParaRPr/>
            </a:p>
          </p:txBody>
        </p:sp>
        <p:sp>
          <p:nvSpPr>
            <p:cNvPr id="158" name="Google Shape;158;p23"/>
            <p:cNvSpPr txBox="1"/>
            <p:nvPr/>
          </p:nvSpPr>
          <p:spPr>
            <a:xfrm>
              <a:off x="2098688" y="15784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4</a:t>
              </a:r>
              <a:endParaRPr/>
            </a:p>
          </p:txBody>
        </p:sp>
        <p:sp>
          <p:nvSpPr>
            <p:cNvPr id="159" name="Google Shape;159;p23"/>
            <p:cNvSpPr txBox="1"/>
            <p:nvPr/>
          </p:nvSpPr>
          <p:spPr>
            <a:xfrm>
              <a:off x="2098688" y="14260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5</a:t>
              </a:r>
              <a:endParaRPr/>
            </a:p>
          </p:txBody>
        </p:sp>
        <p:sp>
          <p:nvSpPr>
            <p:cNvPr id="160" name="Google Shape;160;p23"/>
            <p:cNvSpPr txBox="1"/>
            <p:nvPr/>
          </p:nvSpPr>
          <p:spPr>
            <a:xfrm>
              <a:off x="2098688" y="11974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6</a:t>
              </a:r>
              <a:endParaRPr/>
            </a:p>
          </p:txBody>
        </p:sp>
        <p:sp>
          <p:nvSpPr>
            <p:cNvPr id="161" name="Google Shape;161;p23"/>
            <p:cNvSpPr txBox="1"/>
            <p:nvPr/>
          </p:nvSpPr>
          <p:spPr>
            <a:xfrm>
              <a:off x="2098688" y="9880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7</a:t>
              </a:r>
              <a:endParaRPr/>
            </a:p>
          </p:txBody>
        </p:sp>
        <p:sp>
          <p:nvSpPr>
            <p:cNvPr id="162" name="Google Shape;162;p23"/>
            <p:cNvSpPr txBox="1"/>
            <p:nvPr/>
          </p:nvSpPr>
          <p:spPr>
            <a:xfrm>
              <a:off x="2098688" y="80162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8</a:t>
              </a:r>
              <a:endParaRPr/>
            </a:p>
          </p:txBody>
        </p:sp>
      </p:grpSp>
      <p:sp>
        <p:nvSpPr>
          <p:cNvPr id="163" name="Google Shape;163;p23"/>
          <p:cNvSpPr txBox="1"/>
          <p:nvPr/>
        </p:nvSpPr>
        <p:spPr>
          <a:xfrm>
            <a:off x="7857325" y="2313150"/>
            <a:ext cx="12867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 C Animals should be used for food, only if there is no alternative</a:t>
            </a:r>
            <a:endParaRPr sz="1000" b="1">
              <a:latin typeface="Calibri"/>
              <a:ea typeface="Calibri"/>
              <a:cs typeface="Calibri"/>
              <a:sym typeface="Calibri"/>
            </a:endParaRPr>
          </a:p>
        </p:txBody>
      </p:sp>
      <p:sp>
        <p:nvSpPr>
          <p:cNvPr id="164" name="Google Shape;164;p23"/>
          <p:cNvSpPr txBox="1"/>
          <p:nvPr/>
        </p:nvSpPr>
        <p:spPr>
          <a:xfrm>
            <a:off x="7489200" y="3444650"/>
            <a:ext cx="1595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D Animals should be used by human beings </a:t>
            </a:r>
            <a:endParaRPr sz="1000" b="1">
              <a:latin typeface="Calibri"/>
              <a:ea typeface="Calibri"/>
              <a:cs typeface="Calibri"/>
              <a:sym typeface="Calibri"/>
            </a:endParaRPr>
          </a:p>
        </p:txBody>
      </p:sp>
      <p:sp>
        <p:nvSpPr>
          <p:cNvPr id="165" name="Google Shape;165;p23"/>
          <p:cNvSpPr txBox="1"/>
          <p:nvPr/>
        </p:nvSpPr>
        <p:spPr>
          <a:xfrm>
            <a:off x="6261625" y="4053775"/>
            <a:ext cx="1595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E ‘Humans are special compared to animals’</a:t>
            </a:r>
            <a:endParaRPr sz="1000" b="1">
              <a:latin typeface="Calibri"/>
              <a:ea typeface="Calibri"/>
              <a:cs typeface="Calibri"/>
              <a:sym typeface="Calibri"/>
            </a:endParaRPr>
          </a:p>
        </p:txBody>
      </p:sp>
      <p:sp>
        <p:nvSpPr>
          <p:cNvPr id="166" name="Google Shape;166;p23"/>
          <p:cNvSpPr txBox="1"/>
          <p:nvPr/>
        </p:nvSpPr>
        <p:spPr>
          <a:xfrm rot="1465531">
            <a:off x="4906788" y="3810263"/>
            <a:ext cx="1311697" cy="49259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F ‘Animals should be used for food’</a:t>
            </a:r>
            <a:endParaRPr sz="1000" b="1">
              <a:latin typeface="Calibri"/>
              <a:ea typeface="Calibri"/>
              <a:cs typeface="Calibri"/>
              <a:sym typeface="Calibri"/>
            </a:endParaRPr>
          </a:p>
        </p:txBody>
      </p:sp>
      <p:sp>
        <p:nvSpPr>
          <p:cNvPr id="167" name="Google Shape;167;p23"/>
          <p:cNvSpPr txBox="1"/>
          <p:nvPr/>
        </p:nvSpPr>
        <p:spPr>
          <a:xfrm rot="3953752">
            <a:off x="4029881" y="2927931"/>
            <a:ext cx="1084241" cy="64658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G ‘All use animals by humans is wrong</a:t>
            </a:r>
            <a:endParaRPr sz="1000" b="1">
              <a:latin typeface="Calibri"/>
              <a:ea typeface="Calibri"/>
              <a:cs typeface="Calibri"/>
              <a:sym typeface="Calibri"/>
            </a:endParaRPr>
          </a:p>
        </p:txBody>
      </p:sp>
      <p:grpSp>
        <p:nvGrpSpPr>
          <p:cNvPr id="20" name="Google Shape;150;p23"/>
          <p:cNvGrpSpPr/>
          <p:nvPr/>
        </p:nvGrpSpPr>
        <p:grpSpPr>
          <a:xfrm>
            <a:off x="4339706" y="152401"/>
            <a:ext cx="5033866" cy="4991121"/>
            <a:chOff x="80762" y="152400"/>
            <a:chExt cx="4996889" cy="4838702"/>
          </a:xfrm>
        </p:grpSpPr>
        <p:pic>
          <p:nvPicPr>
            <p:cNvPr id="21" name="Google Shape;151;p23"/>
            <p:cNvPicPr preferRelativeResize="0"/>
            <p:nvPr/>
          </p:nvPicPr>
          <p:blipFill>
            <a:blip r:embed="rId3">
              <a:alphaModFix/>
            </a:blip>
            <a:stretch>
              <a:fillRect/>
            </a:stretch>
          </p:blipFill>
          <p:spPr>
            <a:xfrm>
              <a:off x="365600" y="152400"/>
              <a:ext cx="3740071" cy="4838702"/>
            </a:xfrm>
            <a:prstGeom prst="rect">
              <a:avLst/>
            </a:prstGeom>
            <a:noFill/>
            <a:ln>
              <a:noFill/>
            </a:ln>
          </p:spPr>
        </p:pic>
        <p:sp>
          <p:nvSpPr>
            <p:cNvPr id="22" name="Google Shape;152;p23"/>
            <p:cNvSpPr txBox="1"/>
            <p:nvPr/>
          </p:nvSpPr>
          <p:spPr>
            <a:xfrm>
              <a:off x="2221837" y="624770"/>
              <a:ext cx="2779200" cy="31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900" b="1">
                  <a:latin typeface="Calibri"/>
                  <a:ea typeface="Calibri"/>
                  <a:cs typeface="Calibri"/>
                  <a:sym typeface="Calibri"/>
                </a:rPr>
                <a:t>a ‘Animals should be treated the same as humans’</a:t>
              </a:r>
              <a:endParaRPr sz="900" b="1">
                <a:latin typeface="Calibri"/>
                <a:ea typeface="Calibri"/>
                <a:cs typeface="Calibri"/>
                <a:sym typeface="Calibri"/>
              </a:endParaRPr>
            </a:p>
          </p:txBody>
        </p:sp>
        <p:sp>
          <p:nvSpPr>
            <p:cNvPr id="23" name="Google Shape;153;p23"/>
            <p:cNvSpPr txBox="1"/>
            <p:nvPr/>
          </p:nvSpPr>
          <p:spPr>
            <a:xfrm>
              <a:off x="3317852" y="1201818"/>
              <a:ext cx="1759800" cy="477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b ‘Human rights are more important than animal rights’</a:t>
              </a:r>
              <a:endParaRPr sz="1000" b="1">
                <a:latin typeface="Calibri"/>
                <a:ea typeface="Calibri"/>
                <a:cs typeface="Calibri"/>
                <a:sym typeface="Calibri"/>
              </a:endParaRPr>
            </a:p>
          </p:txBody>
        </p:sp>
        <p:sp>
          <p:nvSpPr>
            <p:cNvPr id="24" name="Google Shape;154;p23"/>
            <p:cNvSpPr txBox="1"/>
            <p:nvPr/>
          </p:nvSpPr>
          <p:spPr>
            <a:xfrm rot="-4256762">
              <a:off x="-152157" y="1513433"/>
              <a:ext cx="1422539" cy="51817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a:latin typeface="Calibri"/>
                  <a:ea typeface="Calibri"/>
                  <a:cs typeface="Calibri"/>
                  <a:sym typeface="Calibri"/>
                </a:rPr>
                <a:t>H: Animal testing is always wrong</a:t>
              </a:r>
              <a:endParaRPr sz="1100">
                <a:latin typeface="Calibri"/>
                <a:ea typeface="Calibri"/>
                <a:cs typeface="Calibri"/>
                <a:sym typeface="Calibri"/>
              </a:endParaRPr>
            </a:p>
          </p:txBody>
        </p:sp>
        <p:sp>
          <p:nvSpPr>
            <p:cNvPr id="25" name="Google Shape;155;p23"/>
            <p:cNvSpPr txBox="1"/>
            <p:nvPr/>
          </p:nvSpPr>
          <p:spPr>
            <a:xfrm>
              <a:off x="2098688" y="21880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1</a:t>
              </a:r>
              <a:endParaRPr/>
            </a:p>
          </p:txBody>
        </p:sp>
        <p:sp>
          <p:nvSpPr>
            <p:cNvPr id="26" name="Google Shape;156;p23"/>
            <p:cNvSpPr txBox="1"/>
            <p:nvPr/>
          </p:nvSpPr>
          <p:spPr>
            <a:xfrm>
              <a:off x="2098688" y="19594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2</a:t>
              </a:r>
              <a:endParaRPr/>
            </a:p>
          </p:txBody>
        </p:sp>
        <p:sp>
          <p:nvSpPr>
            <p:cNvPr id="27" name="Google Shape;157;p23"/>
            <p:cNvSpPr txBox="1"/>
            <p:nvPr/>
          </p:nvSpPr>
          <p:spPr>
            <a:xfrm>
              <a:off x="2098688" y="17308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3</a:t>
              </a:r>
              <a:endParaRPr/>
            </a:p>
          </p:txBody>
        </p:sp>
        <p:sp>
          <p:nvSpPr>
            <p:cNvPr id="28" name="Google Shape;158;p23"/>
            <p:cNvSpPr txBox="1"/>
            <p:nvPr/>
          </p:nvSpPr>
          <p:spPr>
            <a:xfrm>
              <a:off x="2098688" y="15784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4</a:t>
              </a:r>
              <a:endParaRPr/>
            </a:p>
          </p:txBody>
        </p:sp>
        <p:sp>
          <p:nvSpPr>
            <p:cNvPr id="29" name="Google Shape;159;p23"/>
            <p:cNvSpPr txBox="1"/>
            <p:nvPr/>
          </p:nvSpPr>
          <p:spPr>
            <a:xfrm>
              <a:off x="2098688" y="14260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5</a:t>
              </a:r>
              <a:endParaRPr/>
            </a:p>
          </p:txBody>
        </p:sp>
        <p:sp>
          <p:nvSpPr>
            <p:cNvPr id="30" name="Google Shape;160;p23"/>
            <p:cNvSpPr txBox="1"/>
            <p:nvPr/>
          </p:nvSpPr>
          <p:spPr>
            <a:xfrm>
              <a:off x="2098688" y="11974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6</a:t>
              </a:r>
              <a:endParaRPr/>
            </a:p>
          </p:txBody>
        </p:sp>
        <p:sp>
          <p:nvSpPr>
            <p:cNvPr id="31" name="Google Shape;161;p23"/>
            <p:cNvSpPr txBox="1"/>
            <p:nvPr/>
          </p:nvSpPr>
          <p:spPr>
            <a:xfrm>
              <a:off x="2098688" y="98807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7</a:t>
              </a:r>
              <a:endParaRPr/>
            </a:p>
          </p:txBody>
        </p:sp>
        <p:sp>
          <p:nvSpPr>
            <p:cNvPr id="32" name="Google Shape;162;p23"/>
            <p:cNvSpPr txBox="1"/>
            <p:nvPr/>
          </p:nvSpPr>
          <p:spPr>
            <a:xfrm>
              <a:off x="2098688" y="801625"/>
              <a:ext cx="426300" cy="38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8</a:t>
              </a:r>
              <a:endParaRPr/>
            </a:p>
          </p:txBody>
        </p:sp>
      </p:grpSp>
      <p:sp>
        <p:nvSpPr>
          <p:cNvPr id="33" name="Google Shape;163;p23"/>
          <p:cNvSpPr txBox="1"/>
          <p:nvPr/>
        </p:nvSpPr>
        <p:spPr>
          <a:xfrm>
            <a:off x="8009725" y="2465550"/>
            <a:ext cx="12867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 C Animals should be used for food, only if there is no alternative</a:t>
            </a:r>
            <a:endParaRPr sz="1000" b="1">
              <a:latin typeface="Calibri"/>
              <a:ea typeface="Calibri"/>
              <a:cs typeface="Calibri"/>
              <a:sym typeface="Calibri"/>
            </a:endParaRPr>
          </a:p>
        </p:txBody>
      </p:sp>
      <p:sp>
        <p:nvSpPr>
          <p:cNvPr id="34" name="Google Shape;164;p23"/>
          <p:cNvSpPr txBox="1"/>
          <p:nvPr/>
        </p:nvSpPr>
        <p:spPr>
          <a:xfrm>
            <a:off x="7641600" y="3597050"/>
            <a:ext cx="1595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D Animals should be used by human beings </a:t>
            </a:r>
            <a:endParaRPr sz="1000" b="1">
              <a:latin typeface="Calibri"/>
              <a:ea typeface="Calibri"/>
              <a:cs typeface="Calibri"/>
              <a:sym typeface="Calibri"/>
            </a:endParaRPr>
          </a:p>
        </p:txBody>
      </p:sp>
      <p:sp>
        <p:nvSpPr>
          <p:cNvPr id="35" name="Google Shape;165;p23"/>
          <p:cNvSpPr txBox="1"/>
          <p:nvPr/>
        </p:nvSpPr>
        <p:spPr>
          <a:xfrm>
            <a:off x="6414025" y="4206175"/>
            <a:ext cx="15957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E ‘Humans are special compared to animals’</a:t>
            </a:r>
            <a:endParaRPr sz="1000" b="1">
              <a:latin typeface="Calibri"/>
              <a:ea typeface="Calibri"/>
              <a:cs typeface="Calibri"/>
              <a:sym typeface="Calibri"/>
            </a:endParaRPr>
          </a:p>
        </p:txBody>
      </p:sp>
      <p:sp>
        <p:nvSpPr>
          <p:cNvPr id="36" name="Google Shape;166;p23"/>
          <p:cNvSpPr txBox="1"/>
          <p:nvPr/>
        </p:nvSpPr>
        <p:spPr>
          <a:xfrm rot="1465531">
            <a:off x="5059188" y="3962663"/>
            <a:ext cx="1311697" cy="49259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F ‘Animals should be used for food’</a:t>
            </a:r>
            <a:endParaRPr sz="1000" b="1">
              <a:latin typeface="Calibri"/>
              <a:ea typeface="Calibri"/>
              <a:cs typeface="Calibri"/>
              <a:sym typeface="Calibri"/>
            </a:endParaRPr>
          </a:p>
        </p:txBody>
      </p:sp>
      <p:sp>
        <p:nvSpPr>
          <p:cNvPr id="37" name="Google Shape;167;p23"/>
          <p:cNvSpPr txBox="1"/>
          <p:nvPr/>
        </p:nvSpPr>
        <p:spPr>
          <a:xfrm rot="3953752">
            <a:off x="4182281" y="3080331"/>
            <a:ext cx="1084241" cy="64658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b="1">
                <a:latin typeface="Calibri"/>
                <a:ea typeface="Calibri"/>
                <a:cs typeface="Calibri"/>
                <a:sym typeface="Calibri"/>
              </a:rPr>
              <a:t>G ‘All use animals by humans is wrong</a:t>
            </a:r>
            <a:endParaRPr sz="1000" b="1">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4"/>
          <p:cNvSpPr txBox="1">
            <a:spLocks noGrp="1"/>
          </p:cNvSpPr>
          <p:nvPr>
            <p:ph type="title"/>
          </p:nvPr>
        </p:nvSpPr>
        <p:spPr>
          <a:xfrm>
            <a:off x="223125" y="281100"/>
            <a:ext cx="53151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latin typeface="Calibri"/>
                <a:ea typeface="Calibri"/>
                <a:cs typeface="Calibri"/>
                <a:sym typeface="Calibri"/>
              </a:rPr>
              <a:t>Different perspectives on animal rights</a:t>
            </a:r>
            <a:endParaRPr>
              <a:latin typeface="Calibri"/>
              <a:ea typeface="Calibri"/>
              <a:cs typeface="Calibri"/>
              <a:sym typeface="Calibri"/>
            </a:endParaRPr>
          </a:p>
        </p:txBody>
      </p:sp>
      <p:pic>
        <p:nvPicPr>
          <p:cNvPr id="82" name="Google Shape;82;p14"/>
          <p:cNvPicPr preferRelativeResize="0"/>
          <p:nvPr/>
        </p:nvPicPr>
        <p:blipFill>
          <a:blip r:embed="rId3">
            <a:alphaModFix/>
          </a:blip>
          <a:stretch>
            <a:fillRect/>
          </a:stretch>
        </p:blipFill>
        <p:spPr>
          <a:xfrm>
            <a:off x="5968475" y="174950"/>
            <a:ext cx="3033549" cy="1708925"/>
          </a:xfrm>
          <a:prstGeom prst="rect">
            <a:avLst/>
          </a:prstGeom>
          <a:noFill/>
          <a:ln>
            <a:noFill/>
          </a:ln>
        </p:spPr>
      </p:pic>
      <p:sp>
        <p:nvSpPr>
          <p:cNvPr id="83" name="Google Shape;83;p14"/>
          <p:cNvSpPr txBox="1"/>
          <p:nvPr/>
        </p:nvSpPr>
        <p:spPr>
          <a:xfrm>
            <a:off x="223125" y="917150"/>
            <a:ext cx="3916500" cy="2108700"/>
          </a:xfrm>
          <a:prstGeom prst="rect">
            <a:avLst/>
          </a:prstGeom>
          <a:solidFill>
            <a:srgbClr val="B6D7A8"/>
          </a:solidFill>
          <a:ln w="2857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457200" lvl="0" indent="-387350" algn="l" rtl="0">
              <a:spcBef>
                <a:spcPts val="0"/>
              </a:spcBef>
              <a:spcAft>
                <a:spcPts val="0"/>
              </a:spcAft>
              <a:buSzPts val="2500"/>
              <a:buFont typeface="Calibri"/>
              <a:buAutoNum type="arabicParenR"/>
            </a:pPr>
            <a:r>
              <a:rPr lang="en-GB" sz="2500">
                <a:latin typeface="Calibri"/>
                <a:ea typeface="Calibri"/>
                <a:cs typeface="Calibri"/>
                <a:sym typeface="Calibri"/>
              </a:rPr>
              <a:t>Pick on of these sentences</a:t>
            </a:r>
            <a:endParaRPr sz="2500">
              <a:latin typeface="Calibri"/>
              <a:ea typeface="Calibri"/>
              <a:cs typeface="Calibri"/>
              <a:sym typeface="Calibri"/>
            </a:endParaRPr>
          </a:p>
          <a:p>
            <a:pPr marL="457200" lvl="0" indent="-387350" algn="l" rtl="0">
              <a:spcBef>
                <a:spcPts val="0"/>
              </a:spcBef>
              <a:spcAft>
                <a:spcPts val="0"/>
              </a:spcAft>
              <a:buSzPts val="2500"/>
              <a:buFont typeface="Calibri"/>
              <a:buAutoNum type="arabicParenR"/>
            </a:pPr>
            <a:r>
              <a:rPr lang="en-GB" sz="2500">
                <a:latin typeface="Calibri"/>
                <a:ea typeface="Calibri"/>
                <a:cs typeface="Calibri"/>
                <a:sym typeface="Calibri"/>
              </a:rPr>
              <a:t>Talk to the person next to you, and finish the sentence in your book. </a:t>
            </a:r>
            <a:endParaRPr sz="2500">
              <a:latin typeface="Calibri"/>
              <a:ea typeface="Calibri"/>
              <a:cs typeface="Calibri"/>
              <a:sym typeface="Calibri"/>
            </a:endParaRPr>
          </a:p>
        </p:txBody>
      </p:sp>
      <p:sp>
        <p:nvSpPr>
          <p:cNvPr id="84" name="Google Shape;84;p14"/>
          <p:cNvSpPr/>
          <p:nvPr/>
        </p:nvSpPr>
        <p:spPr>
          <a:xfrm>
            <a:off x="4572000" y="1981775"/>
            <a:ext cx="3305700" cy="1388100"/>
          </a:xfrm>
          <a:prstGeom prst="wedgeRoundRectCallout">
            <a:avLst>
              <a:gd name="adj1" fmla="val -20833"/>
              <a:gd name="adj2" fmla="val 62500"/>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3000">
                <a:latin typeface="Calibri"/>
                <a:ea typeface="Calibri"/>
                <a:cs typeface="Calibri"/>
                <a:sym typeface="Calibri"/>
              </a:rPr>
              <a:t>Animals should be treated ________because </a:t>
            </a:r>
            <a:endParaRPr sz="3000">
              <a:latin typeface="Calibri"/>
              <a:ea typeface="Calibri"/>
              <a:cs typeface="Calibri"/>
              <a:sym typeface="Calibri"/>
            </a:endParaRPr>
          </a:p>
        </p:txBody>
      </p:sp>
      <p:sp>
        <p:nvSpPr>
          <p:cNvPr id="85" name="Google Shape;85;p14"/>
          <p:cNvSpPr/>
          <p:nvPr/>
        </p:nvSpPr>
        <p:spPr>
          <a:xfrm>
            <a:off x="93850" y="3369875"/>
            <a:ext cx="4281300" cy="1388100"/>
          </a:xfrm>
          <a:prstGeom prst="wedgeRoundRectCallout">
            <a:avLst>
              <a:gd name="adj1" fmla="val -20833"/>
              <a:gd name="adj2" fmla="val 62500"/>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3000">
                <a:latin typeface="Calibri"/>
                <a:ea typeface="Calibri"/>
                <a:cs typeface="Calibri"/>
                <a:sym typeface="Calibri"/>
              </a:rPr>
              <a:t>Animals are treated________so </a:t>
            </a:r>
            <a:endParaRPr sz="3000">
              <a:latin typeface="Calibri"/>
              <a:ea typeface="Calibri"/>
              <a:cs typeface="Calibri"/>
              <a:sym typeface="Calibri"/>
            </a:endParaRPr>
          </a:p>
        </p:txBody>
      </p:sp>
      <p:sp>
        <p:nvSpPr>
          <p:cNvPr id="86" name="Google Shape;86;p14"/>
          <p:cNvSpPr/>
          <p:nvPr/>
        </p:nvSpPr>
        <p:spPr>
          <a:xfrm>
            <a:off x="4572000" y="3467800"/>
            <a:ext cx="4473000" cy="1388100"/>
          </a:xfrm>
          <a:prstGeom prst="wedgeRoundRectCallout">
            <a:avLst>
              <a:gd name="adj1" fmla="val -20833"/>
              <a:gd name="adj2" fmla="val 62500"/>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3000" dirty="0">
                <a:latin typeface="Calibri"/>
                <a:ea typeface="Calibri"/>
                <a:cs typeface="Calibri"/>
                <a:sym typeface="Calibri"/>
              </a:rPr>
              <a:t>Animals are </a:t>
            </a:r>
            <a:r>
              <a:rPr lang="en-GB" sz="3000" dirty="0" err="1">
                <a:latin typeface="Calibri"/>
                <a:ea typeface="Calibri"/>
                <a:cs typeface="Calibri"/>
                <a:sym typeface="Calibri"/>
              </a:rPr>
              <a:t>treated</a:t>
            </a:r>
            <a:r>
              <a:rPr lang="en-GB" sz="3000" dirty="0" err="1" smtClean="0">
                <a:latin typeface="Calibri"/>
                <a:ea typeface="Calibri"/>
                <a:cs typeface="Calibri"/>
                <a:sym typeface="Calibri"/>
              </a:rPr>
              <a:t>________</a:t>
            </a:r>
            <a:r>
              <a:rPr lang="en-GB" sz="3000" dirty="0" err="1" smtClean="0">
                <a:latin typeface="Calibri"/>
                <a:ea typeface="Calibri"/>
                <a:cs typeface="Calibri"/>
                <a:sym typeface="Calibri"/>
              </a:rPr>
              <a:t>but</a:t>
            </a:r>
            <a:endParaRPr sz="3000" dirty="0">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latin typeface="Calibri"/>
                <a:ea typeface="Calibri"/>
                <a:cs typeface="Calibri"/>
                <a:sym typeface="Calibri"/>
              </a:rPr>
              <a:t>Different philosophical views about animal rights</a:t>
            </a:r>
            <a:r>
              <a:rPr lang="en-GB">
                <a:latin typeface="Calibri"/>
                <a:ea typeface="Calibri"/>
                <a:cs typeface="Calibri"/>
                <a:sym typeface="Calibri"/>
              </a:rPr>
              <a:t> </a:t>
            </a:r>
            <a:endParaRPr>
              <a:latin typeface="Calibri"/>
              <a:ea typeface="Calibri"/>
              <a:cs typeface="Calibri"/>
              <a:sym typeface="Calibri"/>
            </a:endParaRPr>
          </a:p>
        </p:txBody>
      </p:sp>
      <p:sp>
        <p:nvSpPr>
          <p:cNvPr id="92" name="Google Shape;92;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74650" algn="l" rtl="0">
              <a:spcBef>
                <a:spcPts val="0"/>
              </a:spcBef>
              <a:spcAft>
                <a:spcPts val="0"/>
              </a:spcAft>
              <a:buClr>
                <a:srgbClr val="000000"/>
              </a:buClr>
              <a:buSzPts val="2300"/>
              <a:buFont typeface="Calibri"/>
              <a:buChar char="-"/>
            </a:pPr>
            <a:r>
              <a:rPr lang="en-GB" sz="2300">
                <a:solidFill>
                  <a:srgbClr val="000000"/>
                </a:solidFill>
                <a:latin typeface="Calibri"/>
                <a:ea typeface="Calibri"/>
                <a:cs typeface="Calibri"/>
                <a:sym typeface="Calibri"/>
              </a:rPr>
              <a:t>Each group of 3/4 have a number of cards in which philosophers explain their views about animal rights. </a:t>
            </a:r>
            <a:endParaRPr sz="2300">
              <a:solidFill>
                <a:srgbClr val="000000"/>
              </a:solidFill>
              <a:latin typeface="Calibri"/>
              <a:ea typeface="Calibri"/>
              <a:cs typeface="Calibri"/>
              <a:sym typeface="Calibri"/>
            </a:endParaRPr>
          </a:p>
          <a:p>
            <a:pPr marL="457200" lvl="0" indent="-374650" algn="l" rtl="0">
              <a:spcBef>
                <a:spcPts val="0"/>
              </a:spcBef>
              <a:spcAft>
                <a:spcPts val="0"/>
              </a:spcAft>
              <a:buClr>
                <a:srgbClr val="000000"/>
              </a:buClr>
              <a:buSzPts val="2300"/>
              <a:buFont typeface="Calibri"/>
              <a:buChar char="-"/>
            </a:pPr>
            <a:r>
              <a:rPr lang="en-GB" sz="2300">
                <a:solidFill>
                  <a:srgbClr val="000000"/>
                </a:solidFill>
                <a:latin typeface="Calibri"/>
                <a:ea typeface="Calibri"/>
                <a:cs typeface="Calibri"/>
                <a:sym typeface="Calibri"/>
              </a:rPr>
              <a:t>First, rank the cards in order from those you agree with the most to those you agree with the least. In your groups, you must agree on the same order</a:t>
            </a:r>
            <a:endParaRPr sz="2300">
              <a:solidFill>
                <a:srgbClr val="000000"/>
              </a:solidFill>
              <a:latin typeface="Calibri"/>
              <a:ea typeface="Calibri"/>
              <a:cs typeface="Calibri"/>
              <a:sym typeface="Calibri"/>
            </a:endParaRPr>
          </a:p>
          <a:p>
            <a:pPr marL="0" lvl="0" indent="0" algn="l" rtl="0">
              <a:spcBef>
                <a:spcPts val="1200"/>
              </a:spcBef>
              <a:spcAft>
                <a:spcPts val="1200"/>
              </a:spcAft>
              <a:buNone/>
            </a:pPr>
            <a:endParaRPr>
              <a:latin typeface="Calibri"/>
              <a:ea typeface="Calibri"/>
              <a:cs typeface="Calibri"/>
              <a:sym typeface="Calibri"/>
            </a:endParaRPr>
          </a:p>
        </p:txBody>
      </p:sp>
      <p:pic>
        <p:nvPicPr>
          <p:cNvPr id="93" name="Google Shape;93;p15"/>
          <p:cNvPicPr preferRelativeResize="0"/>
          <p:nvPr/>
        </p:nvPicPr>
        <p:blipFill>
          <a:blip r:embed="rId3">
            <a:alphaModFix/>
          </a:blip>
          <a:stretch>
            <a:fillRect/>
          </a:stretch>
        </p:blipFill>
        <p:spPr>
          <a:xfrm>
            <a:off x="5798750" y="3261050"/>
            <a:ext cx="3033549" cy="17089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b="1">
                <a:latin typeface="Calibri"/>
                <a:ea typeface="Calibri"/>
                <a:cs typeface="Calibri"/>
                <a:sym typeface="Calibri"/>
              </a:rPr>
              <a:t>Different philosophical views about animal rights</a:t>
            </a:r>
            <a:r>
              <a:rPr lang="en-GB">
                <a:latin typeface="Calibri"/>
                <a:ea typeface="Calibri"/>
                <a:cs typeface="Calibri"/>
                <a:sym typeface="Calibri"/>
              </a:rPr>
              <a:t> </a:t>
            </a:r>
            <a:endParaRPr>
              <a:latin typeface="Calibri"/>
              <a:ea typeface="Calibri"/>
              <a:cs typeface="Calibri"/>
              <a:sym typeface="Calibri"/>
            </a:endParaRPr>
          </a:p>
        </p:txBody>
      </p:sp>
      <p:sp>
        <p:nvSpPr>
          <p:cNvPr id="99" name="Google Shape;99;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74650" algn="l" rtl="0">
              <a:spcBef>
                <a:spcPts val="0"/>
              </a:spcBef>
              <a:spcAft>
                <a:spcPts val="0"/>
              </a:spcAft>
              <a:buClr>
                <a:srgbClr val="000000"/>
              </a:buClr>
              <a:buSzPts val="2300"/>
              <a:buFont typeface="Calibri"/>
              <a:buChar char="-"/>
            </a:pPr>
            <a:r>
              <a:rPr lang="en-GB" sz="2300">
                <a:solidFill>
                  <a:srgbClr val="000000"/>
                </a:solidFill>
                <a:latin typeface="Calibri"/>
                <a:ea typeface="Calibri"/>
                <a:cs typeface="Calibri"/>
                <a:sym typeface="Calibri"/>
              </a:rPr>
              <a:t>Now I have given you a set of quotes from each of these philosophers/thinkers.</a:t>
            </a:r>
            <a:endParaRPr sz="2300">
              <a:solidFill>
                <a:srgbClr val="000000"/>
              </a:solidFill>
              <a:latin typeface="Calibri"/>
              <a:ea typeface="Calibri"/>
              <a:cs typeface="Calibri"/>
              <a:sym typeface="Calibri"/>
            </a:endParaRPr>
          </a:p>
          <a:p>
            <a:pPr marL="457200" lvl="0" indent="-374650" algn="l" rtl="0">
              <a:spcBef>
                <a:spcPts val="0"/>
              </a:spcBef>
              <a:spcAft>
                <a:spcPts val="0"/>
              </a:spcAft>
              <a:buClr>
                <a:srgbClr val="000000"/>
              </a:buClr>
              <a:buSzPts val="2300"/>
              <a:buFont typeface="Calibri"/>
              <a:buChar char="-"/>
            </a:pPr>
            <a:r>
              <a:rPr lang="en-GB" sz="2300">
                <a:solidFill>
                  <a:srgbClr val="000000"/>
                </a:solidFill>
                <a:latin typeface="Calibri"/>
                <a:ea typeface="Calibri"/>
                <a:cs typeface="Calibri"/>
                <a:sym typeface="Calibri"/>
              </a:rPr>
              <a:t>Match the quote to the philosopher. </a:t>
            </a:r>
            <a:endParaRPr sz="2300">
              <a:solidFill>
                <a:srgbClr val="000000"/>
              </a:solidFill>
              <a:latin typeface="Calibri"/>
              <a:ea typeface="Calibri"/>
              <a:cs typeface="Calibri"/>
              <a:sym typeface="Calibri"/>
            </a:endParaRPr>
          </a:p>
          <a:p>
            <a:pPr marL="0" lvl="0" indent="0" algn="l" rtl="0">
              <a:spcBef>
                <a:spcPts val="1200"/>
              </a:spcBef>
              <a:spcAft>
                <a:spcPts val="1200"/>
              </a:spcAft>
              <a:buNone/>
            </a:pPr>
            <a:endParaRPr>
              <a:latin typeface="Calibri"/>
              <a:ea typeface="Calibri"/>
              <a:cs typeface="Calibri"/>
              <a:sym typeface="Calibri"/>
            </a:endParaRPr>
          </a:p>
        </p:txBody>
      </p:sp>
      <p:pic>
        <p:nvPicPr>
          <p:cNvPr id="100" name="Google Shape;100;p16"/>
          <p:cNvPicPr preferRelativeResize="0"/>
          <p:nvPr/>
        </p:nvPicPr>
        <p:blipFill>
          <a:blip r:embed="rId3">
            <a:alphaModFix/>
          </a:blip>
          <a:stretch>
            <a:fillRect/>
          </a:stretch>
        </p:blipFill>
        <p:spPr>
          <a:xfrm>
            <a:off x="5798750" y="3261050"/>
            <a:ext cx="3033549" cy="1708925"/>
          </a:xfrm>
          <a:prstGeom prst="rect">
            <a:avLst/>
          </a:prstGeom>
          <a:noFill/>
          <a:ln>
            <a:noFill/>
          </a:ln>
        </p:spPr>
      </p:pic>
      <p:sp>
        <p:nvSpPr>
          <p:cNvPr id="101" name="Google Shape;101;p16"/>
          <p:cNvSpPr txBox="1"/>
          <p:nvPr/>
        </p:nvSpPr>
        <p:spPr>
          <a:xfrm>
            <a:off x="347025" y="2850625"/>
            <a:ext cx="4660200" cy="1339200"/>
          </a:xfrm>
          <a:prstGeom prst="rect">
            <a:avLst/>
          </a:prstGeom>
          <a:solidFill>
            <a:srgbClr val="B6D7A8"/>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500">
                <a:latin typeface="Calibri"/>
                <a:ea typeface="Calibri"/>
                <a:cs typeface="Calibri"/>
                <a:sym typeface="Calibri"/>
              </a:rPr>
              <a:t>Now consider if any of the quotes could be interpreted in more than one way</a:t>
            </a:r>
            <a:endParaRPr sz="2500">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fade">
                                      <p:cBhvr>
                                        <p:cTn id="7" dur="10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7"/>
          <p:cNvSpPr txBox="1">
            <a:spLocks noGrp="1"/>
          </p:cNvSpPr>
          <p:nvPr>
            <p:ph type="title"/>
          </p:nvPr>
        </p:nvSpPr>
        <p:spPr>
          <a:xfrm>
            <a:off x="76200" y="60800"/>
            <a:ext cx="8630100" cy="57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55" b="1">
                <a:latin typeface="Calibri"/>
                <a:ea typeface="Calibri"/>
                <a:cs typeface="Calibri"/>
                <a:sym typeface="Calibri"/>
              </a:rPr>
              <a:t>Discuss: How might some of the philosophers and thinkers respond to this ethical situation?</a:t>
            </a:r>
            <a:endParaRPr sz="3200" b="1">
              <a:latin typeface="Calibri"/>
              <a:ea typeface="Calibri"/>
              <a:cs typeface="Calibri"/>
              <a:sym typeface="Calibri"/>
            </a:endParaRPr>
          </a:p>
        </p:txBody>
      </p:sp>
      <p:sp>
        <p:nvSpPr>
          <p:cNvPr id="107" name="Google Shape;107;p17"/>
          <p:cNvSpPr txBox="1"/>
          <p:nvPr/>
        </p:nvSpPr>
        <p:spPr>
          <a:xfrm>
            <a:off x="252025" y="746550"/>
            <a:ext cx="6300300" cy="3992100"/>
          </a:xfrm>
          <a:prstGeom prst="rect">
            <a:avLst/>
          </a:prstGeom>
          <a:noFill/>
          <a:ln w="2857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300" b="1">
                <a:solidFill>
                  <a:srgbClr val="121212"/>
                </a:solidFill>
                <a:latin typeface="Cambria"/>
                <a:ea typeface="Cambria"/>
                <a:cs typeface="Cambria"/>
                <a:sym typeface="Cambria"/>
              </a:rPr>
              <a:t>Intensive farming </a:t>
            </a:r>
            <a:endParaRPr sz="1300" b="1">
              <a:solidFill>
                <a:srgbClr val="121212"/>
              </a:solidFill>
              <a:latin typeface="Cambria"/>
              <a:ea typeface="Cambria"/>
              <a:cs typeface="Cambria"/>
              <a:sym typeface="Cambria"/>
            </a:endParaRPr>
          </a:p>
          <a:p>
            <a:pPr marL="0" lvl="0" indent="0" algn="l" rtl="0">
              <a:lnSpc>
                <a:spcPct val="115000"/>
              </a:lnSpc>
              <a:spcBef>
                <a:spcPts val="1200"/>
              </a:spcBef>
              <a:spcAft>
                <a:spcPts val="0"/>
              </a:spcAft>
              <a:buNone/>
            </a:pPr>
            <a:r>
              <a:rPr lang="en-GB" sz="1300">
                <a:solidFill>
                  <a:srgbClr val="121212"/>
                </a:solidFill>
                <a:latin typeface="Cambria"/>
                <a:ea typeface="Cambria"/>
                <a:cs typeface="Cambria"/>
                <a:sym typeface="Cambria"/>
              </a:rPr>
              <a:t>The number of industrial-sized pig and poultry units in the UK has risen by 7% from 1,669 in 2017 to 1,786 this year.</a:t>
            </a:r>
            <a:endParaRPr sz="1300">
              <a:solidFill>
                <a:srgbClr val="121212"/>
              </a:solidFill>
              <a:latin typeface="Cambria"/>
              <a:ea typeface="Cambria"/>
              <a:cs typeface="Cambria"/>
              <a:sym typeface="Cambria"/>
            </a:endParaRPr>
          </a:p>
          <a:p>
            <a:pPr marL="0" lvl="0" indent="0" algn="l" rtl="0">
              <a:lnSpc>
                <a:spcPct val="115000"/>
              </a:lnSpc>
              <a:spcBef>
                <a:spcPts val="1200"/>
              </a:spcBef>
              <a:spcAft>
                <a:spcPts val="0"/>
              </a:spcAft>
              <a:buNone/>
            </a:pPr>
            <a:r>
              <a:rPr lang="en-GB" sz="1300">
                <a:solidFill>
                  <a:srgbClr val="121212"/>
                </a:solidFill>
                <a:latin typeface="Cambria"/>
                <a:ea typeface="Cambria"/>
                <a:cs typeface="Cambria"/>
                <a:sym typeface="Cambria"/>
              </a:rPr>
              <a:t>Chicken farms are classed as “intensive” if they have capacity to house at least 40,000 poultry birds, while pig farms must have 2,000 pigs raised for meat or 750 breeding sows. large-scale and intensive methods of farming poultry with high stocking densities and fast-growing breeds have</a:t>
            </a:r>
            <a:r>
              <a:rPr lang="en-GB" sz="1300">
                <a:solidFill>
                  <a:srgbClr val="121212"/>
                </a:solidFill>
                <a:uFill>
                  <a:noFill/>
                </a:uFill>
                <a:latin typeface="Cambria"/>
                <a:ea typeface="Cambria"/>
                <a:cs typeface="Cambria"/>
                <a:sym typeface="Cambria"/>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GB" sz="1300" u="sng">
                <a:solidFill>
                  <a:schemeClr val="hlink"/>
                </a:solidFill>
                <a:latin typeface="Cambria"/>
                <a:ea typeface="Cambria"/>
                <a:cs typeface="Cambria"/>
                <a:sym typeface="Cambria"/>
                <a:hlinkClick r:id="rId3"/>
              </a:rPr>
              <a:t>been linked</a:t>
            </a:r>
            <a:r>
              <a:rPr lang="en-GB" sz="1300">
                <a:solidFill>
                  <a:srgbClr val="121212"/>
                </a:solidFill>
                <a:latin typeface="Cambria"/>
                <a:ea typeface="Cambria"/>
                <a:cs typeface="Cambria"/>
                <a:sym typeface="Cambria"/>
              </a:rPr>
              <a:t> to poor animal welfare.</a:t>
            </a:r>
            <a:endParaRPr sz="1300">
              <a:solidFill>
                <a:srgbClr val="121212"/>
              </a:solidFill>
              <a:latin typeface="Cambria"/>
              <a:ea typeface="Cambria"/>
              <a:cs typeface="Cambria"/>
              <a:sym typeface="Cambria"/>
            </a:endParaRPr>
          </a:p>
          <a:p>
            <a:pPr marL="0" lvl="0" indent="0" algn="l" rtl="0">
              <a:lnSpc>
                <a:spcPct val="115000"/>
              </a:lnSpc>
              <a:spcBef>
                <a:spcPts val="1200"/>
              </a:spcBef>
              <a:spcAft>
                <a:spcPts val="0"/>
              </a:spcAft>
              <a:buNone/>
            </a:pPr>
            <a:r>
              <a:rPr lang="en-GB" sz="1300">
                <a:solidFill>
                  <a:srgbClr val="121212"/>
                </a:solidFill>
                <a:latin typeface="Cambria"/>
                <a:ea typeface="Cambria"/>
                <a:cs typeface="Cambria"/>
                <a:sym typeface="Cambria"/>
              </a:rPr>
              <a:t>Driven in part by supermarket pressure to keep prices low and consumer demand for cheap meat, the growth of industrial farming remains divisive.</a:t>
            </a:r>
            <a:endParaRPr sz="1300">
              <a:solidFill>
                <a:srgbClr val="121212"/>
              </a:solidFill>
              <a:latin typeface="Cambria"/>
              <a:ea typeface="Cambria"/>
              <a:cs typeface="Cambria"/>
              <a:sym typeface="Cambria"/>
            </a:endParaRPr>
          </a:p>
          <a:p>
            <a:pPr marL="0" lvl="0" indent="0" algn="l" rtl="0">
              <a:lnSpc>
                <a:spcPct val="115000"/>
              </a:lnSpc>
              <a:spcBef>
                <a:spcPts val="1200"/>
              </a:spcBef>
              <a:spcAft>
                <a:spcPts val="0"/>
              </a:spcAft>
              <a:buNone/>
            </a:pPr>
            <a:r>
              <a:rPr lang="en-GB" sz="1300">
                <a:solidFill>
                  <a:srgbClr val="121212"/>
                </a:solidFill>
                <a:latin typeface="Cambria"/>
                <a:ea typeface="Cambria"/>
                <a:cs typeface="Cambria"/>
                <a:sym typeface="Cambria"/>
              </a:rPr>
              <a:t>Intensive pig and poultry farms have</a:t>
            </a:r>
            <a:r>
              <a:rPr lang="en-GB" sz="1300">
                <a:solidFill>
                  <a:srgbClr val="121212"/>
                </a:solidFill>
                <a:uFill>
                  <a:noFill/>
                </a:uFill>
                <a:latin typeface="Cambria"/>
                <a:ea typeface="Cambria"/>
                <a:cs typeface="Cambria"/>
                <a:sym typeface="Cambria"/>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GB" sz="1300" u="sng">
                <a:solidFill>
                  <a:schemeClr val="hlink"/>
                </a:solidFill>
                <a:latin typeface="Cambria"/>
                <a:ea typeface="Cambria"/>
                <a:cs typeface="Cambria"/>
                <a:sym typeface="Cambria"/>
                <a:hlinkClick r:id="rId4"/>
              </a:rPr>
              <a:t>been linked</a:t>
            </a:r>
            <a:r>
              <a:rPr lang="en-GB" sz="1300">
                <a:solidFill>
                  <a:srgbClr val="121212"/>
                </a:solidFill>
                <a:latin typeface="Cambria"/>
                <a:ea typeface="Cambria"/>
                <a:cs typeface="Cambria"/>
                <a:sym typeface="Cambria"/>
              </a:rPr>
              <a:t> to local biodiversity damage from ammonia emissions and to detrimental impacts on</a:t>
            </a:r>
            <a:r>
              <a:rPr lang="en-GB" sz="1300">
                <a:solidFill>
                  <a:srgbClr val="121212"/>
                </a:solidFill>
                <a:uFill>
                  <a:noFill/>
                </a:uFill>
                <a:latin typeface="Cambria"/>
                <a:ea typeface="Cambria"/>
                <a:cs typeface="Cambria"/>
                <a:sym typeface="Cambria"/>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GB" sz="1300" u="sng">
                <a:solidFill>
                  <a:schemeClr val="hlink"/>
                </a:solidFill>
                <a:latin typeface="Cambria"/>
                <a:ea typeface="Cambria"/>
                <a:cs typeface="Cambria"/>
                <a:sym typeface="Cambria"/>
                <a:hlinkClick r:id="rId5"/>
              </a:rPr>
              <a:t>local communities</a:t>
            </a:r>
            <a:r>
              <a:rPr lang="en-GB" sz="1300">
                <a:solidFill>
                  <a:srgbClr val="121212"/>
                </a:solidFill>
                <a:latin typeface="Cambria"/>
                <a:ea typeface="Cambria"/>
                <a:cs typeface="Cambria"/>
                <a:sym typeface="Cambria"/>
              </a:rPr>
              <a:t> including noise pollution, increased traffic, and</a:t>
            </a:r>
            <a:r>
              <a:rPr lang="en-GB" sz="1300">
                <a:solidFill>
                  <a:srgbClr val="121212"/>
                </a:solidFill>
                <a:uFill>
                  <a:noFill/>
                </a:uFill>
                <a:latin typeface="Cambria"/>
                <a:ea typeface="Cambria"/>
                <a:cs typeface="Cambria"/>
                <a:sym typeface="Cambria"/>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GB" sz="1300" u="sng">
                <a:solidFill>
                  <a:schemeClr val="hlink"/>
                </a:solidFill>
                <a:latin typeface="Cambria"/>
                <a:ea typeface="Cambria"/>
                <a:cs typeface="Cambria"/>
                <a:sym typeface="Cambria"/>
                <a:hlinkClick r:id="rId6"/>
              </a:rPr>
              <a:t>potentially harmful</a:t>
            </a:r>
            <a:r>
              <a:rPr lang="en-GB" sz="1300">
                <a:solidFill>
                  <a:srgbClr val="121212"/>
                </a:solidFill>
                <a:latin typeface="Cambria"/>
                <a:ea typeface="Cambria"/>
                <a:cs typeface="Cambria"/>
                <a:sym typeface="Cambria"/>
              </a:rPr>
              <a:t> bacteria, viruses and air pollutants. It is also</a:t>
            </a:r>
            <a:r>
              <a:rPr lang="en-GB" sz="1300">
                <a:solidFill>
                  <a:srgbClr val="121212"/>
                </a:solidFill>
                <a:uFill>
                  <a:noFill/>
                </a:uFill>
                <a:latin typeface="Cambria"/>
                <a:ea typeface="Cambria"/>
                <a:cs typeface="Cambria"/>
                <a:sym typeface="Cambria"/>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GB" sz="1300" u="sng">
                <a:solidFill>
                  <a:schemeClr val="hlink"/>
                </a:solidFill>
                <a:latin typeface="Cambria"/>
                <a:ea typeface="Cambria"/>
                <a:cs typeface="Cambria"/>
                <a:sym typeface="Cambria"/>
                <a:hlinkClick r:id="rId7"/>
              </a:rPr>
              <a:t>seen as a driver</a:t>
            </a:r>
            <a:r>
              <a:rPr lang="en-GB" sz="1300">
                <a:solidFill>
                  <a:srgbClr val="121212"/>
                </a:solidFill>
                <a:latin typeface="Cambria"/>
                <a:ea typeface="Cambria"/>
                <a:cs typeface="Cambria"/>
                <a:sym typeface="Cambria"/>
              </a:rPr>
              <a:t> of deforestation in South America, through its reliance on</a:t>
            </a:r>
            <a:r>
              <a:rPr lang="en-GB" sz="1300">
                <a:solidFill>
                  <a:srgbClr val="121212"/>
                </a:solidFill>
                <a:uFill>
                  <a:noFill/>
                </a:uFill>
                <a:latin typeface="Cambria"/>
                <a:ea typeface="Cambria"/>
                <a:cs typeface="Cambria"/>
                <a:sym typeface="Cambria"/>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GB" sz="1300" u="sng">
                <a:solidFill>
                  <a:schemeClr val="hlink"/>
                </a:solidFill>
                <a:latin typeface="Cambria"/>
                <a:ea typeface="Cambria"/>
                <a:cs typeface="Cambria"/>
                <a:sym typeface="Cambria"/>
                <a:hlinkClick r:id="rId8"/>
              </a:rPr>
              <a:t>protein-rich crops such as soya</a:t>
            </a:r>
            <a:r>
              <a:rPr lang="en-GB" sz="1300">
                <a:solidFill>
                  <a:srgbClr val="121212"/>
                </a:solidFill>
                <a:latin typeface="Cambria"/>
                <a:ea typeface="Cambria"/>
                <a:cs typeface="Cambria"/>
                <a:sym typeface="Cambria"/>
              </a:rPr>
              <a:t> as animal feed.</a:t>
            </a:r>
            <a:endParaRPr sz="1300">
              <a:solidFill>
                <a:srgbClr val="121212"/>
              </a:solidFill>
              <a:latin typeface="Cambria"/>
              <a:ea typeface="Cambria"/>
              <a:cs typeface="Cambria"/>
              <a:sym typeface="Cambria"/>
            </a:endParaRPr>
          </a:p>
        </p:txBody>
      </p:sp>
      <p:sp>
        <p:nvSpPr>
          <p:cNvPr id="108" name="Google Shape;108;p17"/>
          <p:cNvSpPr txBox="1"/>
          <p:nvPr/>
        </p:nvSpPr>
        <p:spPr>
          <a:xfrm>
            <a:off x="6701450" y="495300"/>
            <a:ext cx="2245200" cy="4494600"/>
          </a:xfrm>
          <a:prstGeom prst="rect">
            <a:avLst/>
          </a:prstGeom>
          <a:solidFill>
            <a:srgbClr val="B6D7A8"/>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i="1"/>
              <a:t>Points to consider:</a:t>
            </a:r>
            <a:endParaRPr i="1"/>
          </a:p>
          <a:p>
            <a:pPr marL="0" lvl="0" indent="0" algn="l" rtl="0">
              <a:spcBef>
                <a:spcPts val="0"/>
              </a:spcBef>
              <a:spcAft>
                <a:spcPts val="0"/>
              </a:spcAft>
              <a:buNone/>
            </a:pPr>
            <a:endParaRPr/>
          </a:p>
          <a:p>
            <a:pPr marL="0" lvl="0" indent="0" algn="l" rtl="0">
              <a:spcBef>
                <a:spcPts val="0"/>
              </a:spcBef>
              <a:spcAft>
                <a:spcPts val="0"/>
              </a:spcAft>
              <a:buNone/>
            </a:pPr>
            <a:r>
              <a:rPr lang="en-GB"/>
              <a:t>1. Are the wants of humans to eat meat more important than the welfare of animals?</a:t>
            </a:r>
            <a:endParaRPr/>
          </a:p>
          <a:p>
            <a:pPr marL="0" lvl="0" indent="0" algn="l" rtl="0">
              <a:spcBef>
                <a:spcPts val="0"/>
              </a:spcBef>
              <a:spcAft>
                <a:spcPts val="0"/>
              </a:spcAft>
              <a:buNone/>
            </a:pPr>
            <a:endParaRPr/>
          </a:p>
          <a:p>
            <a:pPr marL="0" lvl="0" indent="0" algn="l" rtl="0">
              <a:spcBef>
                <a:spcPts val="0"/>
              </a:spcBef>
              <a:spcAft>
                <a:spcPts val="0"/>
              </a:spcAft>
              <a:buNone/>
            </a:pPr>
            <a:r>
              <a:rPr lang="en-GB"/>
              <a:t>2. Why is intensive farming popular in the UK?</a:t>
            </a:r>
            <a:endParaRPr/>
          </a:p>
          <a:p>
            <a:pPr marL="0" lvl="0" indent="0" algn="l" rtl="0">
              <a:spcBef>
                <a:spcPts val="0"/>
              </a:spcBef>
              <a:spcAft>
                <a:spcPts val="0"/>
              </a:spcAft>
              <a:buNone/>
            </a:pPr>
            <a:endParaRPr/>
          </a:p>
          <a:p>
            <a:pPr marL="0" lvl="0" indent="0" algn="l" rtl="0">
              <a:spcBef>
                <a:spcPts val="0"/>
              </a:spcBef>
              <a:spcAft>
                <a:spcPts val="0"/>
              </a:spcAft>
              <a:buNone/>
            </a:pPr>
            <a:r>
              <a:rPr lang="en-GB"/>
              <a:t>3. If intensive farming is wrong, does that mean that all farming is wrong?</a:t>
            </a:r>
            <a:endParaRPr/>
          </a:p>
          <a:p>
            <a:pPr marL="0" lvl="0" indent="0" algn="l" rtl="0">
              <a:spcBef>
                <a:spcPts val="0"/>
              </a:spcBef>
              <a:spcAft>
                <a:spcPts val="0"/>
              </a:spcAft>
              <a:buNone/>
            </a:pPr>
            <a:endParaRPr/>
          </a:p>
          <a:p>
            <a:pPr marL="0" lvl="0" indent="0" algn="l" rtl="0">
              <a:spcBef>
                <a:spcPts val="0"/>
              </a:spcBef>
              <a:spcAft>
                <a:spcPts val="0"/>
              </a:spcAft>
              <a:buNone/>
            </a:pPr>
            <a:r>
              <a:rPr lang="en-GB"/>
              <a:t>4. Pick </a:t>
            </a:r>
            <a:r>
              <a:rPr lang="en-GB" b="1"/>
              <a:t>two </a:t>
            </a:r>
            <a:r>
              <a:rPr lang="en-GB"/>
              <a:t>philosophers/thinkers how might they respond to the issue of intensive farming?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a:spLocks noGrp="1"/>
          </p:cNvSpPr>
          <p:nvPr>
            <p:ph type="title"/>
          </p:nvPr>
        </p:nvSpPr>
        <p:spPr>
          <a:xfrm>
            <a:off x="311700" y="582400"/>
            <a:ext cx="8520600" cy="918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a:latin typeface="Calibri"/>
                <a:ea typeface="Calibri"/>
                <a:cs typeface="Calibri"/>
                <a:sym typeface="Calibri"/>
              </a:rPr>
              <a:t>‘</a:t>
            </a:r>
            <a:r>
              <a:rPr lang="en-GB" b="1">
                <a:solidFill>
                  <a:srgbClr val="FF0000"/>
                </a:solidFill>
                <a:latin typeface="Calibri"/>
                <a:ea typeface="Calibri"/>
                <a:cs typeface="Calibri"/>
                <a:sym typeface="Calibri"/>
              </a:rPr>
              <a:t>humans should use animals for whatever we please’</a:t>
            </a:r>
            <a:endParaRPr b="1">
              <a:solidFill>
                <a:srgbClr val="FF0000"/>
              </a:solidFill>
              <a:latin typeface="Calibri"/>
              <a:ea typeface="Calibri"/>
              <a:cs typeface="Calibri"/>
              <a:sym typeface="Calibri"/>
            </a:endParaRPr>
          </a:p>
        </p:txBody>
      </p:sp>
      <p:sp>
        <p:nvSpPr>
          <p:cNvPr id="114" name="Google Shape;114;p18"/>
          <p:cNvSpPr txBox="1">
            <a:spLocks noGrp="1"/>
          </p:cNvSpPr>
          <p:nvPr>
            <p:ph type="body" idx="1"/>
          </p:nvPr>
        </p:nvSpPr>
        <p:spPr>
          <a:xfrm>
            <a:off x="155850" y="1152475"/>
            <a:ext cx="8802300" cy="3704700"/>
          </a:xfrm>
          <a:prstGeom prst="rect">
            <a:avLst/>
          </a:prstGeom>
          <a:solidFill>
            <a:srgbClr val="B6D7A8"/>
          </a:solidFill>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en-GB">
                <a:solidFill>
                  <a:srgbClr val="000000"/>
                </a:solidFill>
                <a:latin typeface="Calibri"/>
                <a:ea typeface="Calibri"/>
                <a:cs typeface="Calibri"/>
                <a:sym typeface="Calibri"/>
              </a:rPr>
              <a:t>It is my view that humans should not use animals for whatever they please. An argument against my position comes from the French philosopher Rene Descartes, who argued that humans can use animals for whatever we please because he understood animals to be inferior to humans.  Descartes viewed human beings and animals differently; he saw humans as rational (capable of thinking and self-reflection) beings and contrasted this with animals. Descartes viewed animals as irrational and therefore he concluded that animals were unable to experience pain. However, Descartes view has been challenged by modern scientific advancements. As primatologist Jane Goodall’s research has shown Descartes was obviously wrong to claim that animals do not feel pain! Furthermore, Goodall’s research into mourning process of the baby Chimp Flint after the death of his mother Flo shows that some primates can feel complex emotions such as loss and grief. Therefore, animals should not be treated however we please because animals are similar to humans as they can experience pain and loss. </a:t>
            </a:r>
            <a:endParaRPr>
              <a:solidFill>
                <a:srgbClr val="000000"/>
              </a:solidFill>
            </a:endParaRPr>
          </a:p>
        </p:txBody>
      </p:sp>
      <p:sp>
        <p:nvSpPr>
          <p:cNvPr id="115" name="Google Shape;115;p18"/>
          <p:cNvSpPr/>
          <p:nvPr/>
        </p:nvSpPr>
        <p:spPr>
          <a:xfrm>
            <a:off x="6185850" y="45825"/>
            <a:ext cx="2772300" cy="664500"/>
          </a:xfrm>
          <a:prstGeom prst="flowChartAlternateProcess">
            <a:avLst/>
          </a:prstGeom>
          <a:solidFill>
            <a:srgbClr val="A2C4C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latin typeface="Calibri"/>
                <a:ea typeface="Calibri"/>
                <a:cs typeface="Calibri"/>
                <a:sym typeface="Calibri"/>
              </a:rPr>
              <a:t>What makes the paragraph good?</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311700" y="45825"/>
            <a:ext cx="8520600" cy="918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a:latin typeface="Calibri"/>
                <a:ea typeface="Calibri"/>
                <a:cs typeface="Calibri"/>
                <a:sym typeface="Calibri"/>
              </a:rPr>
              <a:t>‘</a:t>
            </a:r>
            <a:r>
              <a:rPr lang="en-GB" b="1">
                <a:solidFill>
                  <a:srgbClr val="FF0000"/>
                </a:solidFill>
                <a:latin typeface="Calibri"/>
                <a:ea typeface="Calibri"/>
                <a:cs typeface="Calibri"/>
                <a:sym typeface="Calibri"/>
              </a:rPr>
              <a:t>humans should use animals for whatever we please’</a:t>
            </a:r>
            <a:endParaRPr b="1">
              <a:solidFill>
                <a:srgbClr val="FF0000"/>
              </a:solidFill>
              <a:latin typeface="Calibri"/>
              <a:ea typeface="Calibri"/>
              <a:cs typeface="Calibri"/>
              <a:sym typeface="Calibri"/>
            </a:endParaRPr>
          </a:p>
        </p:txBody>
      </p:sp>
      <p:sp>
        <p:nvSpPr>
          <p:cNvPr id="121" name="Google Shape;121;p19"/>
          <p:cNvSpPr txBox="1">
            <a:spLocks noGrp="1"/>
          </p:cNvSpPr>
          <p:nvPr>
            <p:ph type="body" idx="1"/>
          </p:nvPr>
        </p:nvSpPr>
        <p:spPr>
          <a:xfrm>
            <a:off x="170850" y="719400"/>
            <a:ext cx="7412700" cy="4057500"/>
          </a:xfrm>
          <a:prstGeom prst="rect">
            <a:avLst/>
          </a:prstGeom>
          <a:solidFill>
            <a:srgbClr val="FFF2CC"/>
          </a:solidFill>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GB" b="1">
                <a:solidFill>
                  <a:srgbClr val="000000"/>
                </a:solidFill>
                <a:latin typeface="Calibri"/>
                <a:ea typeface="Calibri"/>
                <a:cs typeface="Calibri"/>
                <a:sym typeface="Calibri"/>
              </a:rPr>
              <a:t>It is my view that humans should not use animals for whatever they please.</a:t>
            </a:r>
            <a:r>
              <a:rPr lang="en-GB">
                <a:solidFill>
                  <a:srgbClr val="000000"/>
                </a:solidFill>
                <a:latin typeface="Calibri"/>
                <a:ea typeface="Calibri"/>
                <a:cs typeface="Calibri"/>
                <a:sym typeface="Calibri"/>
              </a:rPr>
              <a:t> </a:t>
            </a:r>
            <a:endParaRPr>
              <a:solidFill>
                <a:srgbClr val="000000"/>
              </a:solidFill>
              <a:latin typeface="Calibri"/>
              <a:ea typeface="Calibri"/>
              <a:cs typeface="Calibri"/>
              <a:sym typeface="Calibri"/>
            </a:endParaRPr>
          </a:p>
          <a:p>
            <a:pPr marL="0" lvl="0" indent="0" algn="l" rtl="0">
              <a:spcBef>
                <a:spcPts val="1200"/>
              </a:spcBef>
              <a:spcAft>
                <a:spcPts val="0"/>
              </a:spcAft>
              <a:buNone/>
            </a:pPr>
            <a:r>
              <a:rPr lang="en-GB" i="1">
                <a:solidFill>
                  <a:srgbClr val="000000"/>
                </a:solidFill>
                <a:latin typeface="Calibri"/>
                <a:ea typeface="Calibri"/>
                <a:cs typeface="Calibri"/>
                <a:sym typeface="Calibri"/>
              </a:rPr>
              <a:t>An argument against my position comes from the French philosopher Rene Descartes</a:t>
            </a:r>
            <a:r>
              <a:rPr lang="en-GB">
                <a:solidFill>
                  <a:srgbClr val="000000"/>
                </a:solidFill>
                <a:latin typeface="Calibri"/>
                <a:ea typeface="Calibri"/>
                <a:cs typeface="Calibri"/>
                <a:sym typeface="Calibri"/>
              </a:rPr>
              <a:t>. </a:t>
            </a:r>
            <a:endParaRPr>
              <a:solidFill>
                <a:srgbClr val="000000"/>
              </a:solidFill>
              <a:latin typeface="Calibri"/>
              <a:ea typeface="Calibri"/>
              <a:cs typeface="Calibri"/>
              <a:sym typeface="Calibri"/>
            </a:endParaRPr>
          </a:p>
          <a:p>
            <a:pPr marL="0" lvl="0" indent="0" algn="l" rtl="0">
              <a:spcBef>
                <a:spcPts val="1200"/>
              </a:spcBef>
              <a:spcAft>
                <a:spcPts val="0"/>
              </a:spcAft>
              <a:buNone/>
            </a:pPr>
            <a:r>
              <a:rPr lang="en-GB">
                <a:solidFill>
                  <a:schemeClr val="accent5"/>
                </a:solidFill>
                <a:latin typeface="Calibri"/>
                <a:ea typeface="Calibri"/>
                <a:cs typeface="Calibri"/>
                <a:sym typeface="Calibri"/>
              </a:rPr>
              <a:t>Descartes argued that humans can use animals for whatever we please because he understood animals to be inferior to humans.  Descartes viewed human beings and animals differently; he saw humans as rational (capable of thinking and self-reflection) beings and contrasted this with animals. Descartes viewed animals as irrational and therefore he concluded that animals were unable to experience pain. </a:t>
            </a:r>
            <a:endParaRPr>
              <a:solidFill>
                <a:schemeClr val="accent5"/>
              </a:solidFill>
              <a:latin typeface="Calibri"/>
              <a:ea typeface="Calibri"/>
              <a:cs typeface="Calibri"/>
              <a:sym typeface="Calibri"/>
            </a:endParaRPr>
          </a:p>
          <a:p>
            <a:pPr marL="0" lvl="0" indent="0" algn="l" rtl="0">
              <a:spcBef>
                <a:spcPts val="1200"/>
              </a:spcBef>
              <a:spcAft>
                <a:spcPts val="0"/>
              </a:spcAft>
              <a:buNone/>
            </a:pPr>
            <a:r>
              <a:rPr lang="en-GB" b="1">
                <a:solidFill>
                  <a:srgbClr val="38761D"/>
                </a:solidFill>
                <a:latin typeface="Calibri"/>
                <a:ea typeface="Calibri"/>
                <a:cs typeface="Calibri"/>
                <a:sym typeface="Calibri"/>
              </a:rPr>
              <a:t>However, Descartes view has been challenged by modern scientific advancements. As primatologist Jane Goodall’s research has shown Descartes was obviously wrong to claim that animals do not feel pain! </a:t>
            </a:r>
            <a:endParaRPr b="1">
              <a:solidFill>
                <a:srgbClr val="38761D"/>
              </a:solidFill>
              <a:latin typeface="Calibri"/>
              <a:ea typeface="Calibri"/>
              <a:cs typeface="Calibri"/>
              <a:sym typeface="Calibri"/>
            </a:endParaRPr>
          </a:p>
          <a:p>
            <a:pPr marL="0" lvl="0" indent="0" algn="l" rtl="0">
              <a:spcBef>
                <a:spcPts val="1200"/>
              </a:spcBef>
              <a:spcAft>
                <a:spcPts val="0"/>
              </a:spcAft>
              <a:buNone/>
            </a:pPr>
            <a:r>
              <a:rPr lang="en-GB" b="1">
                <a:solidFill>
                  <a:srgbClr val="38761D"/>
                </a:solidFill>
                <a:latin typeface="Calibri"/>
                <a:ea typeface="Calibri"/>
                <a:cs typeface="Calibri"/>
                <a:sym typeface="Calibri"/>
              </a:rPr>
              <a:t>Furthermore, Goodall’s research into mourning process of the baby Chimp Flint after the death of his mother Flo shows that some primates can feel complex emotions such as loss and grief. </a:t>
            </a:r>
            <a:endParaRPr b="1">
              <a:solidFill>
                <a:srgbClr val="38761D"/>
              </a:solidFill>
              <a:latin typeface="Calibri"/>
              <a:ea typeface="Calibri"/>
              <a:cs typeface="Calibri"/>
              <a:sym typeface="Calibri"/>
            </a:endParaRPr>
          </a:p>
          <a:p>
            <a:pPr marL="0" lvl="0" indent="0" algn="l" rtl="0">
              <a:spcBef>
                <a:spcPts val="1200"/>
              </a:spcBef>
              <a:spcAft>
                <a:spcPts val="1200"/>
              </a:spcAft>
              <a:buClr>
                <a:schemeClr val="dk1"/>
              </a:buClr>
              <a:buSzPct val="61111"/>
              <a:buFont typeface="Arial"/>
              <a:buNone/>
            </a:pPr>
            <a:r>
              <a:rPr lang="en-GB" b="1">
                <a:solidFill>
                  <a:srgbClr val="38761D"/>
                </a:solidFill>
                <a:latin typeface="Calibri"/>
                <a:ea typeface="Calibri"/>
                <a:cs typeface="Calibri"/>
                <a:sym typeface="Calibri"/>
              </a:rPr>
              <a:t>Therefore, animals should not be treated however we please because animals are similar to humans as they can experience pain and loss. </a:t>
            </a:r>
            <a:endParaRPr b="1">
              <a:solidFill>
                <a:srgbClr val="38761D"/>
              </a:solidFill>
              <a:latin typeface="Calibri"/>
              <a:ea typeface="Calibri"/>
              <a:cs typeface="Calibri"/>
              <a:sym typeface="Calibri"/>
            </a:endParaRPr>
          </a:p>
        </p:txBody>
      </p:sp>
      <p:sp>
        <p:nvSpPr>
          <p:cNvPr id="122" name="Google Shape;122;p19"/>
          <p:cNvSpPr/>
          <p:nvPr/>
        </p:nvSpPr>
        <p:spPr>
          <a:xfrm>
            <a:off x="7766800" y="744600"/>
            <a:ext cx="1283100" cy="1470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b="1"/>
              <a:t>1. A topic sentence </a:t>
            </a:r>
            <a:r>
              <a:rPr lang="en-GB"/>
              <a:t>that states your view and </a:t>
            </a:r>
            <a:r>
              <a:rPr lang="en-GB" i="1"/>
              <a:t>links to the question/statement</a:t>
            </a:r>
            <a:endParaRPr i="1"/>
          </a:p>
        </p:txBody>
      </p:sp>
      <p:cxnSp>
        <p:nvCxnSpPr>
          <p:cNvPr id="123" name="Google Shape;123;p19"/>
          <p:cNvCxnSpPr/>
          <p:nvPr/>
        </p:nvCxnSpPr>
        <p:spPr>
          <a:xfrm rot="10800000">
            <a:off x="5853700" y="905025"/>
            <a:ext cx="1913100" cy="68700"/>
          </a:xfrm>
          <a:prstGeom prst="straightConnector1">
            <a:avLst/>
          </a:prstGeom>
          <a:noFill/>
          <a:ln w="9525" cap="flat" cmpd="sng">
            <a:solidFill>
              <a:schemeClr val="dk2"/>
            </a:solidFill>
            <a:prstDash val="solid"/>
            <a:round/>
            <a:headEnd type="none" w="med" len="med"/>
            <a:tailEnd type="triangle" w="med" len="med"/>
          </a:ln>
        </p:spPr>
      </p:cxnSp>
      <p:cxnSp>
        <p:nvCxnSpPr>
          <p:cNvPr id="124" name="Google Shape;124;p19"/>
          <p:cNvCxnSpPr/>
          <p:nvPr/>
        </p:nvCxnSpPr>
        <p:spPr>
          <a:xfrm rot="10800000">
            <a:off x="6301350" y="1362050"/>
            <a:ext cx="1871400" cy="1149000"/>
          </a:xfrm>
          <a:prstGeom prst="straightConnector1">
            <a:avLst/>
          </a:prstGeom>
          <a:noFill/>
          <a:ln w="9525" cap="flat" cmpd="sng">
            <a:solidFill>
              <a:schemeClr val="dk2"/>
            </a:solidFill>
            <a:prstDash val="solid"/>
            <a:round/>
            <a:headEnd type="none" w="med" len="med"/>
            <a:tailEnd type="triangle" w="med" len="med"/>
          </a:ln>
        </p:spPr>
      </p:cxnSp>
      <p:sp>
        <p:nvSpPr>
          <p:cNvPr id="125" name="Google Shape;125;p19"/>
          <p:cNvSpPr/>
          <p:nvPr/>
        </p:nvSpPr>
        <p:spPr>
          <a:xfrm>
            <a:off x="7682300" y="2511050"/>
            <a:ext cx="1367700" cy="1317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t>2. Introducing a philosopher/thinker that is against your view </a:t>
            </a:r>
            <a:endParaRPr i="1"/>
          </a:p>
        </p:txBody>
      </p:sp>
      <p:sp>
        <p:nvSpPr>
          <p:cNvPr id="126" name="Google Shape;126;p19"/>
          <p:cNvSpPr/>
          <p:nvPr/>
        </p:nvSpPr>
        <p:spPr>
          <a:xfrm>
            <a:off x="781750" y="2368900"/>
            <a:ext cx="5282700" cy="260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latin typeface="Calibri"/>
                <a:ea typeface="Calibri"/>
                <a:cs typeface="Calibri"/>
                <a:sym typeface="Calibri"/>
              </a:rPr>
              <a:t>3. Explaining the opposing view fairly + evidence to support your view </a:t>
            </a:r>
            <a:endParaRPr>
              <a:latin typeface="Calibri"/>
              <a:ea typeface="Calibri"/>
              <a:cs typeface="Calibri"/>
              <a:sym typeface="Calibri"/>
            </a:endParaRPr>
          </a:p>
        </p:txBody>
      </p:sp>
      <p:sp>
        <p:nvSpPr>
          <p:cNvPr id="127" name="Google Shape;127;p19"/>
          <p:cNvSpPr/>
          <p:nvPr/>
        </p:nvSpPr>
        <p:spPr>
          <a:xfrm>
            <a:off x="2143875" y="3149050"/>
            <a:ext cx="5538300" cy="321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100">
                <a:latin typeface="Calibri"/>
                <a:ea typeface="Calibri"/>
                <a:cs typeface="Calibri"/>
                <a:sym typeface="Calibri"/>
              </a:rPr>
              <a:t>4. Now show how the view you oppose is weak by explaining the views of a philosopher that supports your view including evidence to support their view </a:t>
            </a:r>
            <a:endParaRPr sz="1100">
              <a:latin typeface="Calibri"/>
              <a:ea typeface="Calibri"/>
              <a:cs typeface="Calibri"/>
              <a:sym typeface="Calibri"/>
            </a:endParaRPr>
          </a:p>
        </p:txBody>
      </p:sp>
      <p:sp>
        <p:nvSpPr>
          <p:cNvPr id="128" name="Google Shape;128;p19"/>
          <p:cNvSpPr/>
          <p:nvPr/>
        </p:nvSpPr>
        <p:spPr>
          <a:xfrm>
            <a:off x="3825800" y="4331925"/>
            <a:ext cx="5224200" cy="500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latin typeface="Calibri"/>
                <a:ea typeface="Calibri"/>
                <a:cs typeface="Calibri"/>
                <a:sym typeface="Calibri"/>
              </a:rPr>
              <a:t>5. A final sentence showing how the scholar you have used as evidence to support your view links to the statement </a:t>
            </a:r>
            <a:endParaRPr sz="1600">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2"/>
                                        </p:tgtEl>
                                        <p:attrNameLst>
                                          <p:attrName>style.visibility</p:attrName>
                                        </p:attrNameLst>
                                      </p:cBhvr>
                                      <p:to>
                                        <p:strVal val="visible"/>
                                      </p:to>
                                    </p:set>
                                    <p:animEffect transition="in" filter="fade">
                                      <p:cBhvr>
                                        <p:cTn id="7" dur="1000"/>
                                        <p:tgtEl>
                                          <p:spTgt spid="122"/>
                                        </p:tgtEl>
                                      </p:cBhvr>
                                    </p:animEffect>
                                  </p:childTnLst>
                                </p:cTn>
                              </p:par>
                              <p:par>
                                <p:cTn id="8" presetID="10" presetClass="entr" presetSubtype="0" fill="hold" nodeType="withEffect">
                                  <p:stCondLst>
                                    <p:cond delay="0"/>
                                  </p:stCondLst>
                                  <p:childTnLst>
                                    <p:set>
                                      <p:cBhvr>
                                        <p:cTn id="9" dur="1" fill="hold">
                                          <p:stCondLst>
                                            <p:cond delay="0"/>
                                          </p:stCondLst>
                                        </p:cTn>
                                        <p:tgtEl>
                                          <p:spTgt spid="123"/>
                                        </p:tgtEl>
                                        <p:attrNameLst>
                                          <p:attrName>style.visibility</p:attrName>
                                        </p:attrNameLst>
                                      </p:cBhvr>
                                      <p:to>
                                        <p:strVal val="visible"/>
                                      </p:to>
                                    </p:set>
                                    <p:animEffect transition="in" filter="fade">
                                      <p:cBhvr>
                                        <p:cTn id="10" dur="1000"/>
                                        <p:tgtEl>
                                          <p:spTgt spid="12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5"/>
                                        </p:tgtEl>
                                        <p:attrNameLst>
                                          <p:attrName>style.visibility</p:attrName>
                                        </p:attrNameLst>
                                      </p:cBhvr>
                                      <p:to>
                                        <p:strVal val="visible"/>
                                      </p:to>
                                    </p:set>
                                    <p:animEffect transition="in" filter="fade">
                                      <p:cBhvr>
                                        <p:cTn id="15" dur="1000"/>
                                        <p:tgtEl>
                                          <p:spTgt spid="125"/>
                                        </p:tgtEl>
                                      </p:cBhvr>
                                    </p:animEffect>
                                  </p:childTnLst>
                                </p:cTn>
                              </p:par>
                              <p:par>
                                <p:cTn id="16" presetID="10" presetClass="entr" presetSubtype="0" fill="hold" nodeType="withEffect">
                                  <p:stCondLst>
                                    <p:cond delay="0"/>
                                  </p:stCondLst>
                                  <p:childTnLst>
                                    <p:set>
                                      <p:cBhvr>
                                        <p:cTn id="17" dur="1" fill="hold">
                                          <p:stCondLst>
                                            <p:cond delay="0"/>
                                          </p:stCondLst>
                                        </p:cTn>
                                        <p:tgtEl>
                                          <p:spTgt spid="124"/>
                                        </p:tgtEl>
                                        <p:attrNameLst>
                                          <p:attrName>style.visibility</p:attrName>
                                        </p:attrNameLst>
                                      </p:cBhvr>
                                      <p:to>
                                        <p:strVal val="visible"/>
                                      </p:to>
                                    </p:set>
                                    <p:animEffect transition="in" filter="fade">
                                      <p:cBhvr>
                                        <p:cTn id="18" dur="1000"/>
                                        <p:tgtEl>
                                          <p:spTgt spid="12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26"/>
                                        </p:tgtEl>
                                        <p:attrNameLst>
                                          <p:attrName>style.visibility</p:attrName>
                                        </p:attrNameLst>
                                      </p:cBhvr>
                                      <p:to>
                                        <p:strVal val="visible"/>
                                      </p:to>
                                    </p:set>
                                    <p:animEffect transition="in" filter="fade">
                                      <p:cBhvr>
                                        <p:cTn id="23" dur="1000"/>
                                        <p:tgtEl>
                                          <p:spTgt spid="12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27"/>
                                        </p:tgtEl>
                                        <p:attrNameLst>
                                          <p:attrName>style.visibility</p:attrName>
                                        </p:attrNameLst>
                                      </p:cBhvr>
                                      <p:to>
                                        <p:strVal val="visible"/>
                                      </p:to>
                                    </p:set>
                                    <p:animEffect transition="in" filter="fade">
                                      <p:cBhvr>
                                        <p:cTn id="28" dur="1000"/>
                                        <p:tgtEl>
                                          <p:spTgt spid="12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28"/>
                                        </p:tgtEl>
                                        <p:attrNameLst>
                                          <p:attrName>style.visibility</p:attrName>
                                        </p:attrNameLst>
                                      </p:cBhvr>
                                      <p:to>
                                        <p:strVal val="visible"/>
                                      </p:to>
                                    </p:set>
                                    <p:animEffect transition="in" filter="fade">
                                      <p:cBhvr>
                                        <p:cTn id="33" dur="1000"/>
                                        <p:tgtEl>
                                          <p:spTgt spid="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0"/>
          <p:cNvSpPr txBox="1">
            <a:spLocks noGrp="1"/>
          </p:cNvSpPr>
          <p:nvPr>
            <p:ph type="title"/>
          </p:nvPr>
        </p:nvSpPr>
        <p:spPr>
          <a:xfrm>
            <a:off x="311700" y="208150"/>
            <a:ext cx="8520600" cy="834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Now it is your turn </a:t>
            </a:r>
            <a:endParaRPr/>
          </a:p>
        </p:txBody>
      </p:sp>
      <p:sp>
        <p:nvSpPr>
          <p:cNvPr id="134" name="Google Shape;134;p20"/>
          <p:cNvSpPr txBox="1">
            <a:spLocks noGrp="1"/>
          </p:cNvSpPr>
          <p:nvPr>
            <p:ph type="body" idx="1"/>
          </p:nvPr>
        </p:nvSpPr>
        <p:spPr>
          <a:xfrm>
            <a:off x="311700" y="2072825"/>
            <a:ext cx="4662900" cy="22713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GB"/>
              <a:t>Write </a:t>
            </a:r>
            <a:r>
              <a:rPr lang="en-GB" b="1"/>
              <a:t>one </a:t>
            </a:r>
            <a:r>
              <a:rPr lang="en-GB"/>
              <a:t>extended paragraph either for or against this view using the same structure that we have discussed on the previous slide. </a:t>
            </a:r>
            <a:endParaRPr/>
          </a:p>
          <a:p>
            <a:pPr marL="0" lvl="0" indent="0" algn="l" rtl="0">
              <a:spcBef>
                <a:spcPts val="1200"/>
              </a:spcBef>
              <a:spcAft>
                <a:spcPts val="0"/>
              </a:spcAft>
              <a:buNone/>
            </a:pPr>
            <a:endParaRPr/>
          </a:p>
          <a:p>
            <a:pPr marL="0" lvl="0" indent="0" algn="l" rtl="0">
              <a:spcBef>
                <a:spcPts val="1200"/>
              </a:spcBef>
              <a:spcAft>
                <a:spcPts val="1200"/>
              </a:spcAft>
              <a:buNone/>
            </a:pPr>
            <a:r>
              <a:rPr lang="en-GB"/>
              <a:t>Use the thinkers we have discussed in this lesson. </a:t>
            </a:r>
            <a:endParaRPr/>
          </a:p>
        </p:txBody>
      </p:sp>
      <p:sp>
        <p:nvSpPr>
          <p:cNvPr id="135" name="Google Shape;135;p20"/>
          <p:cNvSpPr txBox="1">
            <a:spLocks noGrp="1"/>
          </p:cNvSpPr>
          <p:nvPr>
            <p:ph type="title"/>
          </p:nvPr>
        </p:nvSpPr>
        <p:spPr>
          <a:xfrm>
            <a:off x="311700" y="912150"/>
            <a:ext cx="8520600" cy="1216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000" b="1">
                <a:latin typeface="Calibri"/>
                <a:ea typeface="Calibri"/>
                <a:cs typeface="Calibri"/>
                <a:sym typeface="Calibri"/>
              </a:rPr>
              <a:t>‘</a:t>
            </a:r>
            <a:r>
              <a:rPr lang="en-GB" sz="3000" b="1">
                <a:solidFill>
                  <a:srgbClr val="FF0000"/>
                </a:solidFill>
                <a:latin typeface="Calibri"/>
                <a:ea typeface="Calibri"/>
                <a:cs typeface="Calibri"/>
                <a:sym typeface="Calibri"/>
              </a:rPr>
              <a:t>humans should use animals for whatever we please</a:t>
            </a:r>
            <a:r>
              <a:rPr lang="en-GB" b="1">
                <a:solidFill>
                  <a:srgbClr val="FF0000"/>
                </a:solidFill>
                <a:latin typeface="Calibri"/>
                <a:ea typeface="Calibri"/>
                <a:cs typeface="Calibri"/>
                <a:sym typeface="Calibri"/>
              </a:rPr>
              <a:t>’</a:t>
            </a:r>
            <a:endParaRPr b="1">
              <a:solidFill>
                <a:srgbClr val="FF0000"/>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graphicFrame>
        <p:nvGraphicFramePr>
          <p:cNvPr id="140" name="Google Shape;140;p21"/>
          <p:cNvGraphicFramePr/>
          <p:nvPr/>
        </p:nvGraphicFramePr>
        <p:xfrm>
          <a:off x="208500" y="147430"/>
          <a:ext cx="8855700" cy="4840325"/>
        </p:xfrm>
        <a:graphic>
          <a:graphicData uri="http://schemas.openxmlformats.org/drawingml/2006/table">
            <a:tbl>
              <a:tblPr>
                <a:noFill/>
                <a:tableStyleId>{E4E9E696-4631-4DB4-8C78-F1FF85638282}</a:tableStyleId>
              </a:tblPr>
              <a:tblGrid>
                <a:gridCol w="2951900">
                  <a:extLst>
                    <a:ext uri="{9D8B030D-6E8A-4147-A177-3AD203B41FA5}">
                      <a16:colId xmlns:a16="http://schemas.microsoft.com/office/drawing/2014/main" val="20000"/>
                    </a:ext>
                  </a:extLst>
                </a:gridCol>
                <a:gridCol w="2951900">
                  <a:extLst>
                    <a:ext uri="{9D8B030D-6E8A-4147-A177-3AD203B41FA5}">
                      <a16:colId xmlns:a16="http://schemas.microsoft.com/office/drawing/2014/main" val="20001"/>
                    </a:ext>
                  </a:extLst>
                </a:gridCol>
                <a:gridCol w="2951900">
                  <a:extLst>
                    <a:ext uri="{9D8B030D-6E8A-4147-A177-3AD203B41FA5}">
                      <a16:colId xmlns:a16="http://schemas.microsoft.com/office/drawing/2014/main" val="20002"/>
                    </a:ext>
                  </a:extLst>
                </a:gridCol>
              </a:tblGrid>
              <a:tr h="1597400">
                <a:tc>
                  <a:txBody>
                    <a:bodyPr/>
                    <a:lstStyle/>
                    <a:p>
                      <a:pPr marL="0" lvl="0" indent="0" algn="l" rtl="0">
                        <a:spcBef>
                          <a:spcPts val="0"/>
                        </a:spcBef>
                        <a:spcAft>
                          <a:spcPts val="0"/>
                        </a:spcAft>
                        <a:buClr>
                          <a:schemeClr val="dk1"/>
                        </a:buClr>
                        <a:buSzPts val="1100"/>
                        <a:buFont typeface="Arial"/>
                        <a:buNone/>
                      </a:pPr>
                      <a:r>
                        <a:rPr lang="en-GB" sz="1000" b="1">
                          <a:solidFill>
                            <a:schemeClr val="dk1"/>
                          </a:solidFill>
                          <a:latin typeface="Calibri"/>
                          <a:ea typeface="Calibri"/>
                          <a:cs typeface="Calibri"/>
                          <a:sym typeface="Calibri"/>
                        </a:rPr>
                        <a:t>1. Rene Descartes. </a:t>
                      </a:r>
                      <a:r>
                        <a:rPr lang="en-GB" sz="1000">
                          <a:solidFill>
                            <a:schemeClr val="dk1"/>
                          </a:solidFill>
                          <a:latin typeface="Calibri"/>
                          <a:ea typeface="Calibri"/>
                          <a:cs typeface="Calibri"/>
                          <a:sym typeface="Calibri"/>
                        </a:rPr>
                        <a:t>Descartes was a French philosopher. He argued that humans are unique because we have a soul. Animals, by contrast, do not have souls and are incapable, according to Descartes, of feeling pain or of reasoning. Therefore, they do not deserve moral consideration.</a:t>
                      </a:r>
                      <a:endParaRPr sz="10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GB" sz="1000" b="1">
                          <a:solidFill>
                            <a:schemeClr val="dk1"/>
                          </a:solidFill>
                          <a:latin typeface="Calibri"/>
                          <a:ea typeface="Calibri"/>
                          <a:cs typeface="Calibri"/>
                          <a:sym typeface="Calibri"/>
                        </a:rPr>
                        <a:t>2. Aristotle </a:t>
                      </a:r>
                      <a:r>
                        <a:rPr lang="en-GB" sz="1000">
                          <a:solidFill>
                            <a:schemeClr val="dk1"/>
                          </a:solidFill>
                          <a:latin typeface="Calibri"/>
                          <a:ea typeface="Calibri"/>
                          <a:cs typeface="Calibri"/>
                          <a:sym typeface="Calibri"/>
                        </a:rPr>
                        <a:t>was a Greek philosopher and was taught by Plato. His most famous work is the Nicomachean Ethics. Aristote rarely mentions animals and claims that only humans are capable of achieving eudaimonia (human flourishing). Aristotle suggests that animals should be treated how we wish, but treating animals cruelly could result in people cultivating vices (bad habits) </a:t>
                      </a:r>
                      <a:endParaRPr sz="10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GB" sz="1000" b="1">
                          <a:solidFill>
                            <a:schemeClr val="dk1"/>
                          </a:solidFill>
                          <a:latin typeface="Calibri"/>
                          <a:ea typeface="Calibri"/>
                          <a:cs typeface="Calibri"/>
                          <a:sym typeface="Calibri"/>
                        </a:rPr>
                        <a:t>3. Stewardship </a:t>
                      </a:r>
                      <a:r>
                        <a:rPr lang="en-GB" sz="1000">
                          <a:solidFill>
                            <a:schemeClr val="dk1"/>
                          </a:solidFill>
                          <a:latin typeface="Calibri"/>
                          <a:ea typeface="Calibri"/>
                          <a:cs typeface="Calibri"/>
                          <a:sym typeface="Calibri"/>
                        </a:rPr>
                        <a:t>is the Christian view that humans were made by God for the purpose of looking after all of God’s creation including animals</a:t>
                      </a:r>
                      <a:r>
                        <a:rPr lang="en-GB" sz="1000" b="1">
                          <a:solidFill>
                            <a:schemeClr val="dk1"/>
                          </a:solidFill>
                          <a:latin typeface="Calibri"/>
                          <a:ea typeface="Calibri"/>
                          <a:cs typeface="Calibri"/>
                          <a:sym typeface="Calibri"/>
                        </a:rPr>
                        <a:t> </a:t>
                      </a:r>
                      <a:r>
                        <a:rPr lang="en-GB" sz="1000" b="1">
                          <a:solidFill>
                            <a:schemeClr val="dk1"/>
                          </a:solidFill>
                        </a:rPr>
                        <a:t> </a:t>
                      </a:r>
                      <a:endParaRPr sz="10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536075">
                <a:tc>
                  <a:txBody>
                    <a:bodyPr/>
                    <a:lstStyle/>
                    <a:p>
                      <a:pPr marL="0" lvl="0" indent="0" algn="l" rtl="0">
                        <a:spcBef>
                          <a:spcPts val="0"/>
                        </a:spcBef>
                        <a:spcAft>
                          <a:spcPts val="0"/>
                        </a:spcAft>
                        <a:buClr>
                          <a:schemeClr val="dk1"/>
                        </a:buClr>
                        <a:buSzPts val="1100"/>
                        <a:buFont typeface="Arial"/>
                        <a:buNone/>
                      </a:pPr>
                      <a:r>
                        <a:rPr lang="en-GB" sz="1000" b="1">
                          <a:solidFill>
                            <a:schemeClr val="dk1"/>
                          </a:solidFill>
                          <a:latin typeface="Calibri"/>
                          <a:ea typeface="Calibri"/>
                          <a:cs typeface="Calibri"/>
                          <a:sym typeface="Calibri"/>
                        </a:rPr>
                        <a:t>4. Jeremy Bentham </a:t>
                      </a:r>
                      <a:r>
                        <a:rPr lang="en-GB" sz="1000">
                          <a:solidFill>
                            <a:schemeClr val="dk1"/>
                          </a:solidFill>
                          <a:latin typeface="Calibri"/>
                          <a:ea typeface="Calibri"/>
                          <a:cs typeface="Calibri"/>
                          <a:sym typeface="Calibri"/>
                        </a:rPr>
                        <a:t>was a philosopher and writer. He argued that animals should be treated well because, like humans, they are capable of feeling pain. However, his ethical system - Utilitarianism states that an action is good if it is the ‘greatest happiness for the greatest number of people’</a:t>
                      </a:r>
                      <a:endParaRPr sz="10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GB" sz="1000" b="1">
                          <a:solidFill>
                            <a:schemeClr val="dk1"/>
                          </a:solidFill>
                          <a:latin typeface="Calibri"/>
                          <a:ea typeface="Calibri"/>
                          <a:cs typeface="Calibri"/>
                          <a:sym typeface="Calibri"/>
                        </a:rPr>
                        <a:t>5. Dominion </a:t>
                      </a:r>
                      <a:r>
                        <a:rPr lang="en-GB" sz="1000">
                          <a:solidFill>
                            <a:schemeClr val="dk1"/>
                          </a:solidFill>
                          <a:latin typeface="Calibri"/>
                          <a:ea typeface="Calibri"/>
                          <a:cs typeface="Calibri"/>
                          <a:sym typeface="Calibri"/>
                        </a:rPr>
                        <a:t>is the Christian view that humans are made in the ‘image of God’ and therefore can treat animals and the environment any way they wish. </a:t>
                      </a:r>
                      <a:endParaRPr sz="10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GB" sz="1000" b="1">
                          <a:solidFill>
                            <a:schemeClr val="dk1"/>
                          </a:solidFill>
                          <a:latin typeface="Calibri"/>
                          <a:ea typeface="Calibri"/>
                          <a:cs typeface="Calibri"/>
                          <a:sym typeface="Calibri"/>
                        </a:rPr>
                        <a:t>6. Ahimsa </a:t>
                      </a:r>
                      <a:r>
                        <a:rPr lang="en-GB" sz="1000">
                          <a:solidFill>
                            <a:schemeClr val="dk1"/>
                          </a:solidFill>
                          <a:latin typeface="Calibri"/>
                          <a:ea typeface="Calibri"/>
                          <a:cs typeface="Calibri"/>
                          <a:sym typeface="Calibri"/>
                        </a:rPr>
                        <a:t>is a concept that is prevalent across Hinduism, Jainism and Buddhism. It means ‘no harming’ </a:t>
                      </a:r>
                      <a:endParaRPr sz="10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647575">
                <a:tc>
                  <a:txBody>
                    <a:bodyPr/>
                    <a:lstStyle/>
                    <a:p>
                      <a:pPr marL="0" lvl="0" indent="0" algn="l" rtl="0">
                        <a:spcBef>
                          <a:spcPts val="0"/>
                        </a:spcBef>
                        <a:spcAft>
                          <a:spcPts val="0"/>
                        </a:spcAft>
                        <a:buClr>
                          <a:schemeClr val="dk1"/>
                        </a:buClr>
                        <a:buSzPts val="1100"/>
                        <a:buFont typeface="Arial"/>
                        <a:buNone/>
                      </a:pPr>
                      <a:r>
                        <a:rPr lang="en-GB" sz="1000" b="1">
                          <a:solidFill>
                            <a:schemeClr val="dk1"/>
                          </a:solidFill>
                          <a:latin typeface="Calibri"/>
                          <a:ea typeface="Calibri"/>
                          <a:cs typeface="Calibri"/>
                          <a:sym typeface="Calibri"/>
                        </a:rPr>
                        <a:t>7.  Peter Singer </a:t>
                      </a:r>
                      <a:r>
                        <a:rPr lang="en-GB" sz="1000">
                          <a:solidFill>
                            <a:schemeClr val="dk1"/>
                          </a:solidFill>
                          <a:latin typeface="Calibri"/>
                          <a:ea typeface="Calibri"/>
                          <a:cs typeface="Calibri"/>
                          <a:sym typeface="Calibri"/>
                        </a:rPr>
                        <a:t>is an ethicist. He argues that most ethical ethical systems are ‘speciesist’ because they privilege human lives over animal or other lives. Singer takes Bentham’s idea of the ‘greatest good for the greatest number of people’ and says that it should apply to animals because animals have a preference for  not feeling pain. Therefore, animal testing (for ecample) should only be used if the happiness produced outweighs the pain of animal suffering.  </a:t>
                      </a:r>
                      <a:endParaRPr sz="10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GB" sz="1000" b="1">
                          <a:solidFill>
                            <a:schemeClr val="dk1"/>
                          </a:solidFill>
                          <a:latin typeface="Calibri"/>
                          <a:ea typeface="Calibri"/>
                          <a:cs typeface="Calibri"/>
                          <a:sym typeface="Calibri"/>
                        </a:rPr>
                        <a:t>8. Jane Goodall </a:t>
                      </a:r>
                      <a:r>
                        <a:rPr lang="en-GB" sz="1000">
                          <a:solidFill>
                            <a:schemeClr val="dk1"/>
                          </a:solidFill>
                          <a:latin typeface="Calibri"/>
                          <a:ea typeface="Calibri"/>
                          <a:cs typeface="Calibri"/>
                          <a:sym typeface="Calibri"/>
                        </a:rPr>
                        <a:t>is a primatologist shows that some animals are able to experience grief and a sense of loss when a child dies. </a:t>
                      </a:r>
                      <a:endParaRPr sz="1000">
                        <a:solidFill>
                          <a:schemeClr val="dk1"/>
                        </a:solidFill>
                        <a:latin typeface="Calibri"/>
                        <a:ea typeface="Calibri"/>
                        <a:cs typeface="Calibri"/>
                        <a:sym typeface="Calibri"/>
                      </a:endParaRPr>
                    </a:p>
                    <a:p>
                      <a:pPr marL="0" lvl="0" indent="0" algn="l" rtl="0">
                        <a:spcBef>
                          <a:spcPts val="0"/>
                        </a:spcBef>
                        <a:spcAft>
                          <a:spcPts val="0"/>
                        </a:spcAft>
                        <a:buNone/>
                      </a:pPr>
                      <a:endParaRPr sz="10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endParaRPr sz="1000"/>
                    </a:p>
                  </a:txBody>
                  <a:tcPr marL="91425" marR="91425" marT="91425" marB="91425">
                    <a:lnL w="28575" cap="flat" cmpd="sng">
                      <a:solidFill>
                        <a:srgbClr val="000000"/>
                      </a:solidFill>
                      <a:prstDash val="solid"/>
                      <a:round/>
                      <a:headEnd type="none" w="sm" len="sm"/>
                      <a:tailEnd type="none" w="sm" len="sm"/>
                    </a:lnL>
                    <a:lnR w="28575" cap="flat" cmpd="sng">
                      <a:solidFill>
                        <a:srgbClr val="000000"/>
                      </a:solidFill>
                      <a:prstDash val="solid"/>
                      <a:round/>
                      <a:headEnd type="none" w="sm" len="sm"/>
                      <a:tailEnd type="none" w="sm" len="sm"/>
                    </a:lnR>
                    <a:lnT w="28575" cap="flat" cmpd="sng">
                      <a:solidFill>
                        <a:srgbClr val="000000"/>
                      </a:solidFill>
                      <a:prstDash val="solid"/>
                      <a:round/>
                      <a:headEnd type="none" w="sm" len="sm"/>
                      <a:tailEnd type="none" w="sm" len="sm"/>
                    </a:lnT>
                    <a:lnB w="2857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1876</Words>
  <Application>Microsoft Office PowerPoint</Application>
  <PresentationFormat>On-screen Show (16:9)</PresentationFormat>
  <Paragraphs>119</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Cambria</vt:lpstr>
      <vt:lpstr>Calibri</vt:lpstr>
      <vt:lpstr>Merriweather</vt:lpstr>
      <vt:lpstr>Simple Light</vt:lpstr>
      <vt:lpstr>Title: Animal ethics </vt:lpstr>
      <vt:lpstr>Different perspectives on animal rights</vt:lpstr>
      <vt:lpstr>Different philosophical views about animal rights </vt:lpstr>
      <vt:lpstr>Different philosophical views about animal rights </vt:lpstr>
      <vt:lpstr>Discuss: How might some of the philosophers and thinkers respond to this ethical situation?</vt:lpstr>
      <vt:lpstr>‘humans should use animals for whatever we please’</vt:lpstr>
      <vt:lpstr>‘humans should use animals for whatever we please’</vt:lpstr>
      <vt:lpstr>Now it is your turn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Animal ethics </dc:title>
  <cp:lastModifiedBy>thb</cp:lastModifiedBy>
  <cp:revision>1</cp:revision>
  <dcterms:modified xsi:type="dcterms:W3CDTF">2022-04-19T22:19:59Z</dcterms:modified>
</cp:coreProperties>
</file>